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93" r:id="rId5"/>
    <p:sldId id="305" r:id="rId6"/>
    <p:sldId id="294" r:id="rId7"/>
    <p:sldId id="295" r:id="rId8"/>
    <p:sldId id="296" r:id="rId9"/>
    <p:sldId id="309" r:id="rId10"/>
    <p:sldId id="310" r:id="rId11"/>
    <p:sldId id="311" r:id="rId12"/>
    <p:sldId id="312" r:id="rId13"/>
    <p:sldId id="313" r:id="rId14"/>
    <p:sldId id="317" r:id="rId15"/>
    <p:sldId id="318" r:id="rId16"/>
    <p:sldId id="316" r:id="rId17"/>
    <p:sldId id="314" r:id="rId18"/>
    <p:sldId id="319" r:id="rId19"/>
    <p:sldId id="321" r:id="rId20"/>
    <p:sldId id="320" r:id="rId21"/>
    <p:sldId id="306" r:id="rId22"/>
    <p:sldId id="299" r:id="rId23"/>
    <p:sldId id="322" r:id="rId24"/>
    <p:sldId id="323" r:id="rId25"/>
    <p:sldId id="301" r:id="rId26"/>
    <p:sldId id="302" r:id="rId27"/>
    <p:sldId id="324" r:id="rId28"/>
    <p:sldId id="303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FBB18-F2ED-41D6-9C9D-C9982326E5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A155858-DBB0-49F6-BFDB-0951B0A4F8D6}">
      <dgm:prSet phldrT="[Texte]"/>
      <dgm:spPr/>
      <dgm:t>
        <a:bodyPr/>
        <a:lstStyle/>
        <a:p>
          <a:r>
            <a:rPr lang="fr-FR" dirty="0" err="1"/>
            <a:t>esearch</a:t>
          </a:r>
          <a:endParaRPr lang="fr-FR" dirty="0"/>
        </a:p>
      </dgm:t>
    </dgm:pt>
    <dgm:pt modelId="{2E59503B-24E1-449B-A8C9-749EFE3CA886}" type="parTrans" cxnId="{B339AF3A-089D-4233-97BB-1A4873F538F2}">
      <dgm:prSet/>
      <dgm:spPr/>
      <dgm:t>
        <a:bodyPr/>
        <a:lstStyle/>
        <a:p>
          <a:endParaRPr lang="fr-FR"/>
        </a:p>
      </dgm:t>
    </dgm:pt>
    <dgm:pt modelId="{53F0AD4A-9959-4117-83B5-E8021B56840E}" type="sibTrans" cxnId="{B339AF3A-089D-4233-97BB-1A4873F538F2}">
      <dgm:prSet/>
      <dgm:spPr/>
      <dgm:t>
        <a:bodyPr/>
        <a:lstStyle/>
        <a:p>
          <a:endParaRPr lang="fr-FR"/>
        </a:p>
      </dgm:t>
    </dgm:pt>
    <dgm:pt modelId="{37FF9E0F-9F00-4272-B11D-CD3D5AE41C34}">
      <dgm:prSet phldrT="[Texte]"/>
      <dgm:spPr/>
      <dgm:t>
        <a:bodyPr/>
        <a:lstStyle/>
        <a:p>
          <a:r>
            <a:rPr lang="fr-FR" dirty="0" err="1"/>
            <a:t>read</a:t>
          </a:r>
          <a:endParaRPr lang="fr-FR" dirty="0"/>
        </a:p>
      </dgm:t>
    </dgm:pt>
    <dgm:pt modelId="{57459F3B-5C7C-44BE-A7CC-7553E52C30B6}" type="parTrans" cxnId="{7D0C3257-6922-4986-8F79-D25368B0ED02}">
      <dgm:prSet/>
      <dgm:spPr/>
      <dgm:t>
        <a:bodyPr/>
        <a:lstStyle/>
        <a:p>
          <a:endParaRPr lang="fr-FR"/>
        </a:p>
      </dgm:t>
    </dgm:pt>
    <dgm:pt modelId="{E7ACB243-CE26-4B27-935E-A39BA5AEAF27}" type="sibTrans" cxnId="{7D0C3257-6922-4986-8F79-D25368B0ED02}">
      <dgm:prSet/>
      <dgm:spPr/>
      <dgm:t>
        <a:bodyPr/>
        <a:lstStyle/>
        <a:p>
          <a:endParaRPr lang="fr-FR"/>
        </a:p>
      </dgm:t>
    </dgm:pt>
    <dgm:pt modelId="{07C5DE65-557B-433A-8095-2C191B76F0FC}">
      <dgm:prSet phldrT="[Texte]"/>
      <dgm:spPr/>
      <dgm:t>
        <a:bodyPr/>
        <a:lstStyle/>
        <a:p>
          <a:r>
            <a:rPr lang="fr-FR" dirty="0"/>
            <a:t>close</a:t>
          </a:r>
        </a:p>
      </dgm:t>
    </dgm:pt>
    <dgm:pt modelId="{00C6F60E-4EEE-4F5A-939C-ADD7A6550A14}" type="parTrans" cxnId="{5AF35B9F-2F88-4BD5-BCFF-B10BB9D6CF11}">
      <dgm:prSet/>
      <dgm:spPr/>
      <dgm:t>
        <a:bodyPr/>
        <a:lstStyle/>
        <a:p>
          <a:endParaRPr lang="fr-FR"/>
        </a:p>
      </dgm:t>
    </dgm:pt>
    <dgm:pt modelId="{EF361251-63E5-4EAC-8C4D-BA199A5C0CB9}" type="sibTrans" cxnId="{5AF35B9F-2F88-4BD5-BCFF-B10BB9D6CF11}">
      <dgm:prSet/>
      <dgm:spPr/>
      <dgm:t>
        <a:bodyPr/>
        <a:lstStyle/>
        <a:p>
          <a:endParaRPr lang="fr-FR"/>
        </a:p>
      </dgm:t>
    </dgm:pt>
    <dgm:pt modelId="{E6C106C0-78C5-47C1-BC1D-E761624FAEC4}" type="pres">
      <dgm:prSet presAssocID="{3FAFBB18-F2ED-41D6-9C9D-C9982326E561}" presName="Name0" presStyleCnt="0">
        <dgm:presLayoutVars>
          <dgm:dir/>
          <dgm:resizeHandles val="exact"/>
        </dgm:presLayoutVars>
      </dgm:prSet>
      <dgm:spPr/>
    </dgm:pt>
    <dgm:pt modelId="{43540E5F-7467-4873-9E12-EE665161E046}" type="pres">
      <dgm:prSet presAssocID="{6A155858-DBB0-49F6-BFDB-0951B0A4F8D6}" presName="node" presStyleLbl="node1" presStyleIdx="0" presStyleCnt="3">
        <dgm:presLayoutVars>
          <dgm:bulletEnabled val="1"/>
        </dgm:presLayoutVars>
      </dgm:prSet>
      <dgm:spPr/>
    </dgm:pt>
    <dgm:pt modelId="{2D804A3E-5914-4598-8FD5-7D51C9B54534}" type="pres">
      <dgm:prSet presAssocID="{53F0AD4A-9959-4117-83B5-E8021B56840E}" presName="sibTrans" presStyleLbl="sibTrans2D1" presStyleIdx="0" presStyleCnt="2"/>
      <dgm:spPr/>
    </dgm:pt>
    <dgm:pt modelId="{9D85E77F-41C9-4E72-9745-BF211A185EE3}" type="pres">
      <dgm:prSet presAssocID="{53F0AD4A-9959-4117-83B5-E8021B56840E}" presName="connectorText" presStyleLbl="sibTrans2D1" presStyleIdx="0" presStyleCnt="2"/>
      <dgm:spPr/>
    </dgm:pt>
    <dgm:pt modelId="{E8FD393A-36A6-4082-B4FE-43BD13485F25}" type="pres">
      <dgm:prSet presAssocID="{37FF9E0F-9F00-4272-B11D-CD3D5AE41C34}" presName="node" presStyleLbl="node1" presStyleIdx="1" presStyleCnt="3" custLinFactNeighborY="2255">
        <dgm:presLayoutVars>
          <dgm:bulletEnabled val="1"/>
        </dgm:presLayoutVars>
      </dgm:prSet>
      <dgm:spPr/>
    </dgm:pt>
    <dgm:pt modelId="{7B6CEFAA-6B0A-4B16-AC70-0C9F29D002F1}" type="pres">
      <dgm:prSet presAssocID="{E7ACB243-CE26-4B27-935E-A39BA5AEAF27}" presName="sibTrans" presStyleLbl="sibTrans2D1" presStyleIdx="1" presStyleCnt="2"/>
      <dgm:spPr/>
    </dgm:pt>
    <dgm:pt modelId="{40E1A8E6-3035-45C4-88FE-B86CDEA82F1A}" type="pres">
      <dgm:prSet presAssocID="{E7ACB243-CE26-4B27-935E-A39BA5AEAF27}" presName="connectorText" presStyleLbl="sibTrans2D1" presStyleIdx="1" presStyleCnt="2"/>
      <dgm:spPr/>
    </dgm:pt>
    <dgm:pt modelId="{99D0264F-C2C3-498B-8134-A5561DB43B40}" type="pres">
      <dgm:prSet presAssocID="{07C5DE65-557B-433A-8095-2C191B76F0FC}" presName="node" presStyleLbl="node1" presStyleIdx="2" presStyleCnt="3">
        <dgm:presLayoutVars>
          <dgm:bulletEnabled val="1"/>
        </dgm:presLayoutVars>
      </dgm:prSet>
      <dgm:spPr/>
    </dgm:pt>
  </dgm:ptLst>
  <dgm:cxnLst>
    <dgm:cxn modelId="{B1515D02-1538-4898-8D24-AA5C2AE54FFA}" type="presOf" srcId="{37FF9E0F-9F00-4272-B11D-CD3D5AE41C34}" destId="{E8FD393A-36A6-4082-B4FE-43BD13485F25}" srcOrd="0" destOrd="0" presId="urn:microsoft.com/office/officeart/2005/8/layout/process1"/>
    <dgm:cxn modelId="{FD430D30-782D-4F7F-A8F4-15D6BF84C1CE}" type="presOf" srcId="{3FAFBB18-F2ED-41D6-9C9D-C9982326E561}" destId="{E6C106C0-78C5-47C1-BC1D-E761624FAEC4}" srcOrd="0" destOrd="0" presId="urn:microsoft.com/office/officeart/2005/8/layout/process1"/>
    <dgm:cxn modelId="{7DE58935-DE85-4A91-893F-719210D17104}" type="presOf" srcId="{53F0AD4A-9959-4117-83B5-E8021B56840E}" destId="{9D85E77F-41C9-4E72-9745-BF211A185EE3}" srcOrd="1" destOrd="0" presId="urn:microsoft.com/office/officeart/2005/8/layout/process1"/>
    <dgm:cxn modelId="{B339AF3A-089D-4233-97BB-1A4873F538F2}" srcId="{3FAFBB18-F2ED-41D6-9C9D-C9982326E561}" destId="{6A155858-DBB0-49F6-BFDB-0951B0A4F8D6}" srcOrd="0" destOrd="0" parTransId="{2E59503B-24E1-449B-A8C9-749EFE3CA886}" sibTransId="{53F0AD4A-9959-4117-83B5-E8021B56840E}"/>
    <dgm:cxn modelId="{E2430942-6028-48CF-9C3B-5B78B2B0A99D}" type="presOf" srcId="{53F0AD4A-9959-4117-83B5-E8021B56840E}" destId="{2D804A3E-5914-4598-8FD5-7D51C9B54534}" srcOrd="0" destOrd="0" presId="urn:microsoft.com/office/officeart/2005/8/layout/process1"/>
    <dgm:cxn modelId="{8DE32A4E-BFC3-4C71-B34D-AE04C004D59A}" type="presOf" srcId="{07C5DE65-557B-433A-8095-2C191B76F0FC}" destId="{99D0264F-C2C3-498B-8134-A5561DB43B40}" srcOrd="0" destOrd="0" presId="urn:microsoft.com/office/officeart/2005/8/layout/process1"/>
    <dgm:cxn modelId="{7D0C3257-6922-4986-8F79-D25368B0ED02}" srcId="{3FAFBB18-F2ED-41D6-9C9D-C9982326E561}" destId="{37FF9E0F-9F00-4272-B11D-CD3D5AE41C34}" srcOrd="1" destOrd="0" parTransId="{57459F3B-5C7C-44BE-A7CC-7553E52C30B6}" sibTransId="{E7ACB243-CE26-4B27-935E-A39BA5AEAF27}"/>
    <dgm:cxn modelId="{5AF35B9F-2F88-4BD5-BCFF-B10BB9D6CF11}" srcId="{3FAFBB18-F2ED-41D6-9C9D-C9982326E561}" destId="{07C5DE65-557B-433A-8095-2C191B76F0FC}" srcOrd="2" destOrd="0" parTransId="{00C6F60E-4EEE-4F5A-939C-ADD7A6550A14}" sibTransId="{EF361251-63E5-4EAC-8C4D-BA199A5C0CB9}"/>
    <dgm:cxn modelId="{08B36BB2-B37C-4FD9-9C75-9B20A8FF1B66}" type="presOf" srcId="{E7ACB243-CE26-4B27-935E-A39BA5AEAF27}" destId="{7B6CEFAA-6B0A-4B16-AC70-0C9F29D002F1}" srcOrd="0" destOrd="0" presId="urn:microsoft.com/office/officeart/2005/8/layout/process1"/>
    <dgm:cxn modelId="{4A5C00BB-7627-45AA-9525-EBFBC9D01D64}" type="presOf" srcId="{E7ACB243-CE26-4B27-935E-A39BA5AEAF27}" destId="{40E1A8E6-3035-45C4-88FE-B86CDEA82F1A}" srcOrd="1" destOrd="0" presId="urn:microsoft.com/office/officeart/2005/8/layout/process1"/>
    <dgm:cxn modelId="{A4B3B8E8-450D-4D69-A5D8-F7591B6A2782}" type="presOf" srcId="{6A155858-DBB0-49F6-BFDB-0951B0A4F8D6}" destId="{43540E5F-7467-4873-9E12-EE665161E046}" srcOrd="0" destOrd="0" presId="urn:microsoft.com/office/officeart/2005/8/layout/process1"/>
    <dgm:cxn modelId="{EC90D3DB-97EC-4639-A962-3A179359A971}" type="presParOf" srcId="{E6C106C0-78C5-47C1-BC1D-E761624FAEC4}" destId="{43540E5F-7467-4873-9E12-EE665161E046}" srcOrd="0" destOrd="0" presId="urn:microsoft.com/office/officeart/2005/8/layout/process1"/>
    <dgm:cxn modelId="{BDC9F1A2-04C2-4A6B-BD4C-3BD2F31663BF}" type="presParOf" srcId="{E6C106C0-78C5-47C1-BC1D-E761624FAEC4}" destId="{2D804A3E-5914-4598-8FD5-7D51C9B54534}" srcOrd="1" destOrd="0" presId="urn:microsoft.com/office/officeart/2005/8/layout/process1"/>
    <dgm:cxn modelId="{A5B7C3E9-DF6E-4AA0-B548-A31991D51A07}" type="presParOf" srcId="{2D804A3E-5914-4598-8FD5-7D51C9B54534}" destId="{9D85E77F-41C9-4E72-9745-BF211A185EE3}" srcOrd="0" destOrd="0" presId="urn:microsoft.com/office/officeart/2005/8/layout/process1"/>
    <dgm:cxn modelId="{DE22680D-C87A-4D2A-8619-5A5D895F2236}" type="presParOf" srcId="{E6C106C0-78C5-47C1-BC1D-E761624FAEC4}" destId="{E8FD393A-36A6-4082-B4FE-43BD13485F25}" srcOrd="2" destOrd="0" presId="urn:microsoft.com/office/officeart/2005/8/layout/process1"/>
    <dgm:cxn modelId="{382698A7-D764-4ACD-B595-0F6FE933D3BB}" type="presParOf" srcId="{E6C106C0-78C5-47C1-BC1D-E761624FAEC4}" destId="{7B6CEFAA-6B0A-4B16-AC70-0C9F29D002F1}" srcOrd="3" destOrd="0" presId="urn:microsoft.com/office/officeart/2005/8/layout/process1"/>
    <dgm:cxn modelId="{730B6DC5-14AE-4301-9B40-66B63277F37D}" type="presParOf" srcId="{7B6CEFAA-6B0A-4B16-AC70-0C9F29D002F1}" destId="{40E1A8E6-3035-45C4-88FE-B86CDEA82F1A}" srcOrd="0" destOrd="0" presId="urn:microsoft.com/office/officeart/2005/8/layout/process1"/>
    <dgm:cxn modelId="{5094F093-AC1F-4968-943C-15224E9A2767}" type="presParOf" srcId="{E6C106C0-78C5-47C1-BC1D-E761624FAEC4}" destId="{99D0264F-C2C3-498B-8134-A5561DB43B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AFBB18-F2ED-41D6-9C9D-C9982326E5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A155858-DBB0-49F6-BFDB-0951B0A4F8D6}">
      <dgm:prSet phldrT="[Texte]"/>
      <dgm:spPr/>
      <dgm:t>
        <a:bodyPr/>
        <a:lstStyle/>
        <a:p>
          <a:r>
            <a:rPr lang="fr-FR" dirty="0" err="1"/>
            <a:t>efetch</a:t>
          </a:r>
          <a:endParaRPr lang="fr-FR" dirty="0"/>
        </a:p>
      </dgm:t>
    </dgm:pt>
    <dgm:pt modelId="{2E59503B-24E1-449B-A8C9-749EFE3CA886}" type="parTrans" cxnId="{B339AF3A-089D-4233-97BB-1A4873F538F2}">
      <dgm:prSet/>
      <dgm:spPr/>
      <dgm:t>
        <a:bodyPr/>
        <a:lstStyle/>
        <a:p>
          <a:endParaRPr lang="fr-FR"/>
        </a:p>
      </dgm:t>
    </dgm:pt>
    <dgm:pt modelId="{53F0AD4A-9959-4117-83B5-E8021B56840E}" type="sibTrans" cxnId="{B339AF3A-089D-4233-97BB-1A4873F538F2}">
      <dgm:prSet/>
      <dgm:spPr/>
      <dgm:t>
        <a:bodyPr/>
        <a:lstStyle/>
        <a:p>
          <a:endParaRPr lang="fr-FR"/>
        </a:p>
      </dgm:t>
    </dgm:pt>
    <dgm:pt modelId="{37FF9E0F-9F00-4272-B11D-CD3D5AE41C34}">
      <dgm:prSet phldrT="[Texte]"/>
      <dgm:spPr/>
      <dgm:t>
        <a:bodyPr/>
        <a:lstStyle/>
        <a:p>
          <a:r>
            <a:rPr lang="fr-FR" dirty="0" err="1"/>
            <a:t>parse</a:t>
          </a:r>
          <a:endParaRPr lang="fr-FR" dirty="0"/>
        </a:p>
      </dgm:t>
    </dgm:pt>
    <dgm:pt modelId="{57459F3B-5C7C-44BE-A7CC-7553E52C30B6}" type="parTrans" cxnId="{7D0C3257-6922-4986-8F79-D25368B0ED02}">
      <dgm:prSet/>
      <dgm:spPr/>
      <dgm:t>
        <a:bodyPr/>
        <a:lstStyle/>
        <a:p>
          <a:endParaRPr lang="fr-FR"/>
        </a:p>
      </dgm:t>
    </dgm:pt>
    <dgm:pt modelId="{E7ACB243-CE26-4B27-935E-A39BA5AEAF27}" type="sibTrans" cxnId="{7D0C3257-6922-4986-8F79-D25368B0ED02}">
      <dgm:prSet/>
      <dgm:spPr/>
      <dgm:t>
        <a:bodyPr/>
        <a:lstStyle/>
        <a:p>
          <a:endParaRPr lang="fr-FR"/>
        </a:p>
      </dgm:t>
    </dgm:pt>
    <dgm:pt modelId="{07C5DE65-557B-433A-8095-2C191B76F0FC}">
      <dgm:prSet phldrT="[Texte]"/>
      <dgm:spPr/>
      <dgm:t>
        <a:bodyPr/>
        <a:lstStyle/>
        <a:p>
          <a:r>
            <a:rPr lang="fr-FR" dirty="0"/>
            <a:t>close</a:t>
          </a:r>
        </a:p>
      </dgm:t>
    </dgm:pt>
    <dgm:pt modelId="{00C6F60E-4EEE-4F5A-939C-ADD7A6550A14}" type="parTrans" cxnId="{5AF35B9F-2F88-4BD5-BCFF-B10BB9D6CF11}">
      <dgm:prSet/>
      <dgm:spPr/>
      <dgm:t>
        <a:bodyPr/>
        <a:lstStyle/>
        <a:p>
          <a:endParaRPr lang="fr-FR"/>
        </a:p>
      </dgm:t>
    </dgm:pt>
    <dgm:pt modelId="{EF361251-63E5-4EAC-8C4D-BA199A5C0CB9}" type="sibTrans" cxnId="{5AF35B9F-2F88-4BD5-BCFF-B10BB9D6CF11}">
      <dgm:prSet/>
      <dgm:spPr/>
      <dgm:t>
        <a:bodyPr/>
        <a:lstStyle/>
        <a:p>
          <a:endParaRPr lang="fr-FR"/>
        </a:p>
      </dgm:t>
    </dgm:pt>
    <dgm:pt modelId="{E6C106C0-78C5-47C1-BC1D-E761624FAEC4}" type="pres">
      <dgm:prSet presAssocID="{3FAFBB18-F2ED-41D6-9C9D-C9982326E561}" presName="Name0" presStyleCnt="0">
        <dgm:presLayoutVars>
          <dgm:dir/>
          <dgm:resizeHandles val="exact"/>
        </dgm:presLayoutVars>
      </dgm:prSet>
      <dgm:spPr/>
    </dgm:pt>
    <dgm:pt modelId="{43540E5F-7467-4873-9E12-EE665161E046}" type="pres">
      <dgm:prSet presAssocID="{6A155858-DBB0-49F6-BFDB-0951B0A4F8D6}" presName="node" presStyleLbl="node1" presStyleIdx="0" presStyleCnt="3">
        <dgm:presLayoutVars>
          <dgm:bulletEnabled val="1"/>
        </dgm:presLayoutVars>
      </dgm:prSet>
      <dgm:spPr/>
    </dgm:pt>
    <dgm:pt modelId="{2D804A3E-5914-4598-8FD5-7D51C9B54534}" type="pres">
      <dgm:prSet presAssocID="{53F0AD4A-9959-4117-83B5-E8021B56840E}" presName="sibTrans" presStyleLbl="sibTrans2D1" presStyleIdx="0" presStyleCnt="2"/>
      <dgm:spPr/>
    </dgm:pt>
    <dgm:pt modelId="{9D85E77F-41C9-4E72-9745-BF211A185EE3}" type="pres">
      <dgm:prSet presAssocID="{53F0AD4A-9959-4117-83B5-E8021B56840E}" presName="connectorText" presStyleLbl="sibTrans2D1" presStyleIdx="0" presStyleCnt="2"/>
      <dgm:spPr/>
    </dgm:pt>
    <dgm:pt modelId="{E8FD393A-36A6-4082-B4FE-43BD13485F25}" type="pres">
      <dgm:prSet presAssocID="{37FF9E0F-9F00-4272-B11D-CD3D5AE41C34}" presName="node" presStyleLbl="node1" presStyleIdx="1" presStyleCnt="3">
        <dgm:presLayoutVars>
          <dgm:bulletEnabled val="1"/>
        </dgm:presLayoutVars>
      </dgm:prSet>
      <dgm:spPr/>
    </dgm:pt>
    <dgm:pt modelId="{7B6CEFAA-6B0A-4B16-AC70-0C9F29D002F1}" type="pres">
      <dgm:prSet presAssocID="{E7ACB243-CE26-4B27-935E-A39BA5AEAF27}" presName="sibTrans" presStyleLbl="sibTrans2D1" presStyleIdx="1" presStyleCnt="2"/>
      <dgm:spPr/>
    </dgm:pt>
    <dgm:pt modelId="{40E1A8E6-3035-45C4-88FE-B86CDEA82F1A}" type="pres">
      <dgm:prSet presAssocID="{E7ACB243-CE26-4B27-935E-A39BA5AEAF27}" presName="connectorText" presStyleLbl="sibTrans2D1" presStyleIdx="1" presStyleCnt="2"/>
      <dgm:spPr/>
    </dgm:pt>
    <dgm:pt modelId="{99D0264F-C2C3-498B-8134-A5561DB43B40}" type="pres">
      <dgm:prSet presAssocID="{07C5DE65-557B-433A-8095-2C191B76F0FC}" presName="node" presStyleLbl="node1" presStyleIdx="2" presStyleCnt="3">
        <dgm:presLayoutVars>
          <dgm:bulletEnabled val="1"/>
        </dgm:presLayoutVars>
      </dgm:prSet>
      <dgm:spPr/>
    </dgm:pt>
  </dgm:ptLst>
  <dgm:cxnLst>
    <dgm:cxn modelId="{B1515D02-1538-4898-8D24-AA5C2AE54FFA}" type="presOf" srcId="{37FF9E0F-9F00-4272-B11D-CD3D5AE41C34}" destId="{E8FD393A-36A6-4082-B4FE-43BD13485F25}" srcOrd="0" destOrd="0" presId="urn:microsoft.com/office/officeart/2005/8/layout/process1"/>
    <dgm:cxn modelId="{FD430D30-782D-4F7F-A8F4-15D6BF84C1CE}" type="presOf" srcId="{3FAFBB18-F2ED-41D6-9C9D-C9982326E561}" destId="{E6C106C0-78C5-47C1-BC1D-E761624FAEC4}" srcOrd="0" destOrd="0" presId="urn:microsoft.com/office/officeart/2005/8/layout/process1"/>
    <dgm:cxn modelId="{7DE58935-DE85-4A91-893F-719210D17104}" type="presOf" srcId="{53F0AD4A-9959-4117-83B5-E8021B56840E}" destId="{9D85E77F-41C9-4E72-9745-BF211A185EE3}" srcOrd="1" destOrd="0" presId="urn:microsoft.com/office/officeart/2005/8/layout/process1"/>
    <dgm:cxn modelId="{B339AF3A-089D-4233-97BB-1A4873F538F2}" srcId="{3FAFBB18-F2ED-41D6-9C9D-C9982326E561}" destId="{6A155858-DBB0-49F6-BFDB-0951B0A4F8D6}" srcOrd="0" destOrd="0" parTransId="{2E59503B-24E1-449B-A8C9-749EFE3CA886}" sibTransId="{53F0AD4A-9959-4117-83B5-E8021B56840E}"/>
    <dgm:cxn modelId="{E2430942-6028-48CF-9C3B-5B78B2B0A99D}" type="presOf" srcId="{53F0AD4A-9959-4117-83B5-E8021B56840E}" destId="{2D804A3E-5914-4598-8FD5-7D51C9B54534}" srcOrd="0" destOrd="0" presId="urn:microsoft.com/office/officeart/2005/8/layout/process1"/>
    <dgm:cxn modelId="{8DE32A4E-BFC3-4C71-B34D-AE04C004D59A}" type="presOf" srcId="{07C5DE65-557B-433A-8095-2C191B76F0FC}" destId="{99D0264F-C2C3-498B-8134-A5561DB43B40}" srcOrd="0" destOrd="0" presId="urn:microsoft.com/office/officeart/2005/8/layout/process1"/>
    <dgm:cxn modelId="{7D0C3257-6922-4986-8F79-D25368B0ED02}" srcId="{3FAFBB18-F2ED-41D6-9C9D-C9982326E561}" destId="{37FF9E0F-9F00-4272-B11D-CD3D5AE41C34}" srcOrd="1" destOrd="0" parTransId="{57459F3B-5C7C-44BE-A7CC-7553E52C30B6}" sibTransId="{E7ACB243-CE26-4B27-935E-A39BA5AEAF27}"/>
    <dgm:cxn modelId="{5AF35B9F-2F88-4BD5-BCFF-B10BB9D6CF11}" srcId="{3FAFBB18-F2ED-41D6-9C9D-C9982326E561}" destId="{07C5DE65-557B-433A-8095-2C191B76F0FC}" srcOrd="2" destOrd="0" parTransId="{00C6F60E-4EEE-4F5A-939C-ADD7A6550A14}" sibTransId="{EF361251-63E5-4EAC-8C4D-BA199A5C0CB9}"/>
    <dgm:cxn modelId="{08B36BB2-B37C-4FD9-9C75-9B20A8FF1B66}" type="presOf" srcId="{E7ACB243-CE26-4B27-935E-A39BA5AEAF27}" destId="{7B6CEFAA-6B0A-4B16-AC70-0C9F29D002F1}" srcOrd="0" destOrd="0" presId="urn:microsoft.com/office/officeart/2005/8/layout/process1"/>
    <dgm:cxn modelId="{4A5C00BB-7627-45AA-9525-EBFBC9D01D64}" type="presOf" srcId="{E7ACB243-CE26-4B27-935E-A39BA5AEAF27}" destId="{40E1A8E6-3035-45C4-88FE-B86CDEA82F1A}" srcOrd="1" destOrd="0" presId="urn:microsoft.com/office/officeart/2005/8/layout/process1"/>
    <dgm:cxn modelId="{A4B3B8E8-450D-4D69-A5D8-F7591B6A2782}" type="presOf" srcId="{6A155858-DBB0-49F6-BFDB-0951B0A4F8D6}" destId="{43540E5F-7467-4873-9E12-EE665161E046}" srcOrd="0" destOrd="0" presId="urn:microsoft.com/office/officeart/2005/8/layout/process1"/>
    <dgm:cxn modelId="{EC90D3DB-97EC-4639-A962-3A179359A971}" type="presParOf" srcId="{E6C106C0-78C5-47C1-BC1D-E761624FAEC4}" destId="{43540E5F-7467-4873-9E12-EE665161E046}" srcOrd="0" destOrd="0" presId="urn:microsoft.com/office/officeart/2005/8/layout/process1"/>
    <dgm:cxn modelId="{BDC9F1A2-04C2-4A6B-BD4C-3BD2F31663BF}" type="presParOf" srcId="{E6C106C0-78C5-47C1-BC1D-E761624FAEC4}" destId="{2D804A3E-5914-4598-8FD5-7D51C9B54534}" srcOrd="1" destOrd="0" presId="urn:microsoft.com/office/officeart/2005/8/layout/process1"/>
    <dgm:cxn modelId="{A5B7C3E9-DF6E-4AA0-B548-A31991D51A07}" type="presParOf" srcId="{2D804A3E-5914-4598-8FD5-7D51C9B54534}" destId="{9D85E77F-41C9-4E72-9745-BF211A185EE3}" srcOrd="0" destOrd="0" presId="urn:microsoft.com/office/officeart/2005/8/layout/process1"/>
    <dgm:cxn modelId="{DE22680D-C87A-4D2A-8619-5A5D895F2236}" type="presParOf" srcId="{E6C106C0-78C5-47C1-BC1D-E761624FAEC4}" destId="{E8FD393A-36A6-4082-B4FE-43BD13485F25}" srcOrd="2" destOrd="0" presId="urn:microsoft.com/office/officeart/2005/8/layout/process1"/>
    <dgm:cxn modelId="{382698A7-D764-4ACD-B595-0F6FE933D3BB}" type="presParOf" srcId="{E6C106C0-78C5-47C1-BC1D-E761624FAEC4}" destId="{7B6CEFAA-6B0A-4B16-AC70-0C9F29D002F1}" srcOrd="3" destOrd="0" presId="urn:microsoft.com/office/officeart/2005/8/layout/process1"/>
    <dgm:cxn modelId="{730B6DC5-14AE-4301-9B40-66B63277F37D}" type="presParOf" srcId="{7B6CEFAA-6B0A-4B16-AC70-0C9F29D002F1}" destId="{40E1A8E6-3035-45C4-88FE-B86CDEA82F1A}" srcOrd="0" destOrd="0" presId="urn:microsoft.com/office/officeart/2005/8/layout/process1"/>
    <dgm:cxn modelId="{5094F093-AC1F-4968-943C-15224E9A2767}" type="presParOf" srcId="{E6C106C0-78C5-47C1-BC1D-E761624FAEC4}" destId="{99D0264F-C2C3-498B-8134-A5561DB43B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40E5F-7467-4873-9E12-EE665161E046}">
      <dsp:nvSpPr>
        <dsp:cNvPr id="0" name=""/>
        <dsp:cNvSpPr/>
      </dsp:nvSpPr>
      <dsp:spPr>
        <a:xfrm>
          <a:off x="7143" y="44717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esearch</a:t>
          </a:r>
          <a:endParaRPr lang="fr-FR" sz="4400" kern="1200" dirty="0"/>
        </a:p>
      </dsp:txBody>
      <dsp:txXfrm>
        <a:off x="44665" y="484701"/>
        <a:ext cx="2060143" cy="1206068"/>
      </dsp:txXfrm>
    </dsp:sp>
    <dsp:sp modelId="{2D804A3E-5914-4598-8FD5-7D51C9B54534}">
      <dsp:nvSpPr>
        <dsp:cNvPr id="0" name=""/>
        <dsp:cNvSpPr/>
      </dsp:nvSpPr>
      <dsp:spPr>
        <a:xfrm rot="33222">
          <a:off x="2355839" y="837540"/>
          <a:ext cx="45268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2355842" y="942789"/>
        <a:ext cx="316876" cy="317716"/>
      </dsp:txXfrm>
    </dsp:sp>
    <dsp:sp modelId="{E8FD393A-36A6-4082-B4FE-43BD13485F25}">
      <dsp:nvSpPr>
        <dsp:cNvPr id="0" name=""/>
        <dsp:cNvSpPr/>
      </dsp:nvSpPr>
      <dsp:spPr>
        <a:xfrm>
          <a:off x="2996406" y="476068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read</a:t>
          </a:r>
          <a:endParaRPr lang="fr-FR" sz="4400" kern="1200" dirty="0"/>
        </a:p>
      </dsp:txBody>
      <dsp:txXfrm>
        <a:off x="3033928" y="513590"/>
        <a:ext cx="2060143" cy="1206068"/>
      </dsp:txXfrm>
    </dsp:sp>
    <dsp:sp modelId="{7B6CEFAA-6B0A-4B16-AC70-0C9F29D002F1}">
      <dsp:nvSpPr>
        <dsp:cNvPr id="0" name=""/>
        <dsp:cNvSpPr/>
      </dsp:nvSpPr>
      <dsp:spPr>
        <a:xfrm rot="21566778">
          <a:off x="5345101" y="837292"/>
          <a:ext cx="45268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5345104" y="943853"/>
        <a:ext cx="316876" cy="317716"/>
      </dsp:txXfrm>
    </dsp:sp>
    <dsp:sp modelId="{99D0264F-C2C3-498B-8134-A5561DB43B40}">
      <dsp:nvSpPr>
        <dsp:cNvPr id="0" name=""/>
        <dsp:cNvSpPr/>
      </dsp:nvSpPr>
      <dsp:spPr>
        <a:xfrm>
          <a:off x="5985668" y="44717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close</a:t>
          </a:r>
        </a:p>
      </dsp:txBody>
      <dsp:txXfrm>
        <a:off x="6023190" y="484701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40E5F-7467-4873-9E12-EE665161E046}">
      <dsp:nvSpPr>
        <dsp:cNvPr id="0" name=""/>
        <dsp:cNvSpPr/>
      </dsp:nvSpPr>
      <dsp:spPr>
        <a:xfrm>
          <a:off x="7143" y="61104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 err="1"/>
            <a:t>efetch</a:t>
          </a:r>
          <a:endParaRPr lang="fr-FR" sz="5200" kern="1200" dirty="0"/>
        </a:p>
      </dsp:txBody>
      <dsp:txXfrm>
        <a:off x="44665" y="648566"/>
        <a:ext cx="2060143" cy="1206068"/>
      </dsp:txXfrm>
    </dsp:sp>
    <dsp:sp modelId="{2D804A3E-5914-4598-8FD5-7D51C9B54534}">
      <dsp:nvSpPr>
        <dsp:cNvPr id="0" name=""/>
        <dsp:cNvSpPr/>
      </dsp:nvSpPr>
      <dsp:spPr>
        <a:xfrm>
          <a:off x="2355850" y="98683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2355850" y="1092742"/>
        <a:ext cx="316861" cy="317716"/>
      </dsp:txXfrm>
    </dsp:sp>
    <dsp:sp modelId="{E8FD393A-36A6-4082-B4FE-43BD13485F25}">
      <dsp:nvSpPr>
        <dsp:cNvPr id="0" name=""/>
        <dsp:cNvSpPr/>
      </dsp:nvSpPr>
      <dsp:spPr>
        <a:xfrm>
          <a:off x="2996406" y="61104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 err="1"/>
            <a:t>parse</a:t>
          </a:r>
          <a:endParaRPr lang="fr-FR" sz="5200" kern="1200" dirty="0"/>
        </a:p>
      </dsp:txBody>
      <dsp:txXfrm>
        <a:off x="3033928" y="648566"/>
        <a:ext cx="2060143" cy="1206068"/>
      </dsp:txXfrm>
    </dsp:sp>
    <dsp:sp modelId="{7B6CEFAA-6B0A-4B16-AC70-0C9F29D002F1}">
      <dsp:nvSpPr>
        <dsp:cNvPr id="0" name=""/>
        <dsp:cNvSpPr/>
      </dsp:nvSpPr>
      <dsp:spPr>
        <a:xfrm>
          <a:off x="5345112" y="986837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/>
        </a:p>
      </dsp:txBody>
      <dsp:txXfrm>
        <a:off x="5345112" y="1092742"/>
        <a:ext cx="316861" cy="317716"/>
      </dsp:txXfrm>
    </dsp:sp>
    <dsp:sp modelId="{99D0264F-C2C3-498B-8134-A5561DB43B40}">
      <dsp:nvSpPr>
        <dsp:cNvPr id="0" name=""/>
        <dsp:cNvSpPr/>
      </dsp:nvSpPr>
      <dsp:spPr>
        <a:xfrm>
          <a:off x="5985668" y="61104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200" kern="1200" dirty="0"/>
            <a:t>close</a:t>
          </a:r>
        </a:p>
      </dsp:txBody>
      <dsp:txXfrm>
        <a:off x="6023190" y="64856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" TargetMode="External"/><Relationship Id="rId2" Type="http://schemas.openxmlformats.org/officeDocument/2006/relationships/hyperlink" Target="https://pubmed.ncbi.nlm.nih.gov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Placeholder 86">
            <a:extLst>
              <a:ext uri="{FF2B5EF4-FFF2-40B4-BE49-F238E27FC236}">
                <a16:creationId xmlns:a16="http://schemas.microsoft.com/office/drawing/2014/main" id="{1A67CB3B-F50E-0C67-E369-D749D8F79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315" r="13209"/>
          <a:stretch/>
        </p:blipFill>
        <p:spPr>
          <a:xfrm flipH="1">
            <a:off x="10160" y="0"/>
            <a:ext cx="724408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</p:spPr>
        <p:txBody>
          <a:bodyPr/>
          <a:lstStyle/>
          <a:p>
            <a:r>
              <a:rPr lang="fr-FR" sz="2800" b="1" dirty="0"/>
              <a:t>La gestion informatisée des connaissances de PubMed et PubMed Central: Extraction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3"/>
            <a:ext cx="3913632" cy="2372187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/>
              <a:t>Turki Houcemeddine</a:t>
            </a:r>
          </a:p>
          <a:p>
            <a:r>
              <a:rPr lang="fr-FR" sz="2300" dirty="0"/>
              <a:t>Externe en médecine, Faculté de Médecine de Sfax, Tunisie</a:t>
            </a:r>
          </a:p>
          <a:p>
            <a:r>
              <a:rPr lang="fr-FR" sz="2300" dirty="0"/>
              <a:t>Étudiant en informatique, </a:t>
            </a:r>
            <a:r>
              <a:rPr lang="fr-FR" sz="2300" dirty="0" err="1"/>
              <a:t>University</a:t>
            </a:r>
            <a:r>
              <a:rPr lang="fr-FR" sz="2300" dirty="0"/>
              <a:t> of the People, États-Unis d’Amérique</a:t>
            </a:r>
          </a:p>
          <a:p>
            <a:r>
              <a:rPr lang="fr-FR" sz="2300" dirty="0"/>
              <a:t>Consultant en web sémantique, </a:t>
            </a:r>
            <a:r>
              <a:rPr lang="fr-FR" sz="2300" dirty="0" err="1"/>
              <a:t>Wikimedia</a:t>
            </a:r>
            <a:r>
              <a:rPr lang="fr-FR" sz="2300" dirty="0"/>
              <a:t> </a:t>
            </a:r>
            <a:r>
              <a:rPr lang="fr-FR" sz="2300" dirty="0" err="1"/>
              <a:t>Medicine</a:t>
            </a:r>
            <a:r>
              <a:rPr lang="fr-FR" sz="2300" dirty="0"/>
              <a:t>, États-Unis d’Amérique</a:t>
            </a:r>
          </a:p>
          <a:p>
            <a:r>
              <a:rPr lang="fr-FR" sz="2300" dirty="0"/>
              <a:t>Consultant en sciences ouvertes, </a:t>
            </a:r>
            <a:r>
              <a:rPr lang="fr-FR" sz="2300" dirty="0" err="1"/>
              <a:t>SisonkeBiotik</a:t>
            </a:r>
            <a:r>
              <a:rPr lang="fr-FR" sz="2300" dirty="0"/>
              <a:t>, Afrique du Sud</a:t>
            </a:r>
          </a:p>
          <a:p>
            <a:r>
              <a:rPr lang="fr-FR" sz="2300" dirty="0"/>
              <a:t>Ancien chercheur et co-fondateur, Data Engineering and </a:t>
            </a:r>
            <a:r>
              <a:rPr lang="fr-FR" sz="2300" dirty="0" err="1"/>
              <a:t>Semantics</a:t>
            </a:r>
            <a:r>
              <a:rPr lang="fr-FR" sz="2300" dirty="0"/>
              <a:t> </a:t>
            </a:r>
            <a:r>
              <a:rPr lang="fr-FR" sz="2300" dirty="0" err="1"/>
              <a:t>Research</a:t>
            </a:r>
            <a:r>
              <a:rPr lang="fr-FR" sz="2300" dirty="0"/>
              <a:t> Unit, Université de Sfax, Tunisie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Aucun texte alternatif pour cette image">
            <a:extLst>
              <a:ext uri="{FF2B5EF4-FFF2-40B4-BE49-F238E27FC236}">
                <a16:creationId xmlns:a16="http://schemas.microsoft.com/office/drawing/2014/main" id="{2CEA63D2-FD9C-4963-A3A3-36AFF3D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1ED"/>
              </a:clrFrom>
              <a:clrTo>
                <a:srgbClr val="F2F1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" t="2532" r="26070" b="84000"/>
          <a:stretch/>
        </p:blipFill>
        <p:spPr bwMode="auto">
          <a:xfrm>
            <a:off x="6686088" y="894079"/>
            <a:ext cx="4771344" cy="13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Evidence-Based</a:t>
            </a:r>
            <a:br>
              <a:rPr lang="en-US" dirty="0"/>
            </a:br>
            <a:r>
              <a:rPr lang="en-US" dirty="0"/>
              <a:t>Medicine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/>
          </a:bodyPr>
          <a:lstStyle/>
          <a:p>
            <a:r>
              <a:rPr lang="en-US" dirty="0" err="1"/>
              <a:t>Branche</a:t>
            </a:r>
            <a:r>
              <a:rPr lang="en-US" dirty="0"/>
              <a:t> de la </a:t>
            </a:r>
            <a:r>
              <a:rPr lang="en-US" dirty="0" err="1"/>
              <a:t>pratique</a:t>
            </a:r>
            <a:r>
              <a:rPr lang="en-US" dirty="0"/>
              <a:t> </a:t>
            </a:r>
            <a:r>
              <a:rPr lang="en-US" dirty="0" err="1"/>
              <a:t>médicale</a:t>
            </a:r>
            <a:r>
              <a:rPr lang="en-US" dirty="0"/>
              <a:t> </a:t>
            </a:r>
            <a:r>
              <a:rPr lang="en-US" dirty="0" err="1"/>
              <a:t>personnalisée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Repose sur </a:t>
            </a:r>
            <a:r>
              <a:rPr lang="en-US" dirty="0" err="1"/>
              <a:t>l’adaptation</a:t>
            </a:r>
            <a:r>
              <a:rPr lang="en-US" dirty="0"/>
              <a:t> de la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charge </a:t>
            </a:r>
            <a:r>
              <a:rPr lang="en-US" dirty="0" err="1"/>
              <a:t>thérapeutique</a:t>
            </a:r>
            <a:r>
              <a:rPr lang="en-US" dirty="0"/>
              <a:t> aux </a:t>
            </a:r>
            <a:r>
              <a:rPr lang="en-US" dirty="0" err="1"/>
              <a:t>pratiques</a:t>
            </a:r>
            <a:r>
              <a:rPr lang="en-US" dirty="0"/>
              <a:t> </a:t>
            </a:r>
            <a:r>
              <a:rPr lang="en-US" dirty="0" err="1"/>
              <a:t>réussis</a:t>
            </a:r>
            <a:r>
              <a:rPr lang="en-US" dirty="0"/>
              <a:t> pour les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similaires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 base sur </a:t>
            </a:r>
            <a:r>
              <a:rPr lang="en-US" dirty="0" err="1"/>
              <a:t>une</a:t>
            </a:r>
            <a:r>
              <a:rPr lang="en-US" dirty="0"/>
              <a:t> lecture exhaustive de la </a:t>
            </a:r>
            <a:r>
              <a:rPr lang="en-US" dirty="0" err="1"/>
              <a:t>littérature</a:t>
            </a:r>
            <a:r>
              <a:rPr lang="en-US" dirty="0"/>
              <a:t> </a:t>
            </a:r>
            <a:r>
              <a:rPr lang="en-US" dirty="0" err="1"/>
              <a:t>biomédicale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Les revues de </a:t>
            </a:r>
            <a:r>
              <a:rPr lang="en-US" dirty="0" err="1"/>
              <a:t>littérature</a:t>
            </a:r>
            <a:r>
              <a:rPr lang="en-US" dirty="0"/>
              <a:t> et les articles de </a:t>
            </a:r>
            <a:r>
              <a:rPr lang="en-US" dirty="0" err="1"/>
              <a:t>synthèse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le plus </a:t>
            </a:r>
            <a:r>
              <a:rPr lang="en-US" dirty="0" err="1"/>
              <a:t>haut</a:t>
            </a:r>
            <a:r>
              <a:rPr lang="en-US" dirty="0"/>
              <a:t>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d’évidence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Les études de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un </a:t>
            </a:r>
            <a:r>
              <a:rPr lang="en-US" dirty="0" err="1"/>
              <a:t>apport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minime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616F354-96C8-447A-848D-A3B190774DB5}"/>
              </a:ext>
            </a:extLst>
          </p:cNvPr>
          <p:cNvSpPr/>
          <p:nvPr/>
        </p:nvSpPr>
        <p:spPr>
          <a:xfrm>
            <a:off x="6955402" y="2936042"/>
            <a:ext cx="3647359" cy="3618298"/>
          </a:xfrm>
          <a:prstGeom prst="ellipse">
            <a:avLst/>
          </a:prstGeom>
          <a:solidFill>
            <a:srgbClr val="00B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8EE59A4-9453-496C-9569-C71E14EEAF0E}"/>
              </a:ext>
            </a:extLst>
          </p:cNvPr>
          <p:cNvSpPr/>
          <p:nvPr/>
        </p:nvSpPr>
        <p:spPr>
          <a:xfrm>
            <a:off x="8470049" y="2936043"/>
            <a:ext cx="3647359" cy="3618298"/>
          </a:xfrm>
          <a:prstGeom prst="ellipse">
            <a:avLst/>
          </a:prstGeom>
          <a:solidFill>
            <a:schemeClr val="accent6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6FDFABC-3A38-452B-A7BA-58F7EA13E1D5}"/>
              </a:ext>
            </a:extLst>
          </p:cNvPr>
          <p:cNvSpPr/>
          <p:nvPr/>
        </p:nvSpPr>
        <p:spPr>
          <a:xfrm>
            <a:off x="7774782" y="1842489"/>
            <a:ext cx="3647359" cy="3618298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851DC3-B257-407F-9A16-C005C6DA75CA}"/>
              </a:ext>
            </a:extLst>
          </p:cNvPr>
          <p:cNvSpPr txBox="1"/>
          <p:nvPr/>
        </p:nvSpPr>
        <p:spPr>
          <a:xfrm>
            <a:off x="8835769" y="2011544"/>
            <a:ext cx="145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Meilleure Évidence disponible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264CAA-8BDC-486A-9871-40500E57702B}"/>
              </a:ext>
            </a:extLst>
          </p:cNvPr>
          <p:cNvSpPr txBox="1"/>
          <p:nvPr/>
        </p:nvSpPr>
        <p:spPr>
          <a:xfrm>
            <a:off x="8838769" y="3822977"/>
            <a:ext cx="145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Evidence-</a:t>
            </a:r>
            <a:r>
              <a:rPr lang="fr-FR" sz="2400" b="1" dirty="0" err="1"/>
              <a:t>Based</a:t>
            </a:r>
            <a:r>
              <a:rPr lang="fr-FR" sz="2400" b="1" dirty="0"/>
              <a:t> </a:t>
            </a:r>
            <a:r>
              <a:rPr lang="fr-FR" sz="2400" b="1" dirty="0" err="1"/>
              <a:t>Medicine</a:t>
            </a:r>
            <a:endParaRPr lang="fr-FR" sz="24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E75477-E536-4E47-A229-360FC81637AC}"/>
              </a:ext>
            </a:extLst>
          </p:cNvPr>
          <p:cNvSpPr txBox="1"/>
          <p:nvPr/>
        </p:nvSpPr>
        <p:spPr>
          <a:xfrm>
            <a:off x="7611236" y="3111307"/>
            <a:ext cx="1457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Formation et exposition inadaptées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46BD927-512E-4DA9-88F7-762CC77FEBA2}"/>
              </a:ext>
            </a:extLst>
          </p:cNvPr>
          <p:cNvSpPr txBox="1"/>
          <p:nvPr/>
        </p:nvSpPr>
        <p:spPr>
          <a:xfrm>
            <a:off x="7212111" y="5083222"/>
            <a:ext cx="145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Besoins individuels du patient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F96945-9DD0-48A2-ACD6-C0A4C657694D}"/>
              </a:ext>
            </a:extLst>
          </p:cNvPr>
          <p:cNvSpPr txBox="1"/>
          <p:nvPr/>
        </p:nvSpPr>
        <p:spPr>
          <a:xfrm>
            <a:off x="8835769" y="5507597"/>
            <a:ext cx="145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Traitement Empirique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896B04D-BF64-4104-B1A6-0C2B103314DB}"/>
              </a:ext>
            </a:extLst>
          </p:cNvPr>
          <p:cNvSpPr txBox="1"/>
          <p:nvPr/>
        </p:nvSpPr>
        <p:spPr>
          <a:xfrm>
            <a:off x="10381932" y="5126867"/>
            <a:ext cx="145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Jugement et expérience du soignant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31F3D9-9B62-41E7-8ECD-89B6682B1AE4}"/>
              </a:ext>
            </a:extLst>
          </p:cNvPr>
          <p:cNvSpPr txBox="1"/>
          <p:nvPr/>
        </p:nvSpPr>
        <p:spPr>
          <a:xfrm>
            <a:off x="10147091" y="3148930"/>
            <a:ext cx="1457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Application hâtive ou routinière des protocoles</a:t>
            </a:r>
          </a:p>
        </p:txBody>
      </p:sp>
    </p:spTree>
    <p:extLst>
      <p:ext uri="{BB962C8B-B14F-4D97-AF65-F5344CB8AC3E}">
        <p14:creationId xmlns:p14="http://schemas.microsoft.com/office/powerpoint/2010/main" val="43658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Point </a:t>
            </a:r>
            <a:r>
              <a:rPr lang="en-US" dirty="0" err="1"/>
              <a:t>Faible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/>
          </a:bodyPr>
          <a:lstStyle/>
          <a:p>
            <a:r>
              <a:rPr lang="en-US" dirty="0"/>
              <a:t>Les </a:t>
            </a:r>
            <a:r>
              <a:rPr lang="en-US" dirty="0" err="1"/>
              <a:t>connaissances</a:t>
            </a:r>
            <a:r>
              <a:rPr lang="en-US" dirty="0"/>
              <a:t> </a:t>
            </a:r>
            <a:r>
              <a:rPr lang="en-US" dirty="0" err="1"/>
              <a:t>médicales</a:t>
            </a:r>
            <a:r>
              <a:rPr lang="en-US" dirty="0"/>
              <a:t> </a:t>
            </a:r>
            <a:r>
              <a:rPr lang="en-US" dirty="0" err="1"/>
              <a:t>évoluent</a:t>
            </a:r>
            <a:r>
              <a:rPr lang="en-US" dirty="0"/>
              <a:t> </a:t>
            </a:r>
            <a:r>
              <a:rPr lang="en-US" dirty="0" err="1"/>
              <a:t>rapidement</a:t>
            </a:r>
            <a:endParaRPr lang="en-US" dirty="0"/>
          </a:p>
          <a:p>
            <a:pPr lvl="1"/>
            <a:r>
              <a:rPr lang="en-US" dirty="0"/>
              <a:t>Ce qui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valable</a:t>
            </a:r>
            <a:r>
              <a:rPr lang="en-US" dirty="0"/>
              <a:t> </a:t>
            </a:r>
            <a:r>
              <a:rPr lang="en-US" dirty="0" err="1"/>
              <a:t>aujourd’hui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</a:t>
            </a:r>
            <a:r>
              <a:rPr lang="en-US" dirty="0" err="1"/>
              <a:t>obsolète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production </a:t>
            </a:r>
            <a:r>
              <a:rPr lang="en-US" dirty="0" err="1"/>
              <a:t>scientifique</a:t>
            </a:r>
            <a:r>
              <a:rPr lang="en-US" dirty="0"/>
              <a:t> </a:t>
            </a:r>
            <a:r>
              <a:rPr lang="en-US" dirty="0" err="1"/>
              <a:t>biomédicale</a:t>
            </a:r>
            <a:r>
              <a:rPr lang="en-US" dirty="0"/>
              <a:t> ne </a:t>
            </a:r>
            <a:r>
              <a:rPr lang="en-US" dirty="0" err="1"/>
              <a:t>peut</a:t>
            </a:r>
            <a:r>
              <a:rPr lang="en-US" dirty="0"/>
              <a:t> pas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analysée</a:t>
            </a:r>
            <a:r>
              <a:rPr lang="en-US" dirty="0"/>
              <a:t> par un </a:t>
            </a:r>
            <a:r>
              <a:rPr lang="en-US" dirty="0" err="1"/>
              <a:t>seul</a:t>
            </a:r>
            <a:r>
              <a:rPr lang="en-US" dirty="0"/>
              <a:t> </a:t>
            </a:r>
            <a:r>
              <a:rPr lang="en-US" dirty="0" err="1"/>
              <a:t>chercheur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terminologie</a:t>
            </a:r>
            <a:r>
              <a:rPr lang="en-US" dirty="0"/>
              <a:t> </a:t>
            </a:r>
            <a:r>
              <a:rPr lang="en-US" dirty="0" err="1"/>
              <a:t>médicale</a:t>
            </a:r>
            <a:r>
              <a:rPr lang="en-US" dirty="0"/>
              <a:t> change.</a:t>
            </a:r>
          </a:p>
          <a:p>
            <a:pPr lvl="1"/>
            <a:r>
              <a:rPr lang="en-US" dirty="0"/>
              <a:t>Les exigences de </a:t>
            </a:r>
            <a:r>
              <a:rPr lang="en-US" dirty="0" err="1"/>
              <a:t>l’intégrité</a:t>
            </a:r>
            <a:r>
              <a:rPr lang="en-US" dirty="0"/>
              <a:t> </a:t>
            </a:r>
            <a:r>
              <a:rPr lang="en-US" dirty="0" err="1"/>
              <a:t>scientifique</a:t>
            </a:r>
            <a:r>
              <a:rPr lang="en-US" dirty="0"/>
              <a:t> </a:t>
            </a:r>
            <a:r>
              <a:rPr lang="en-US" dirty="0" err="1"/>
              <a:t>deviennent</a:t>
            </a:r>
            <a:r>
              <a:rPr lang="en-US" dirty="0"/>
              <a:t> plus </a:t>
            </a:r>
            <a:r>
              <a:rPr lang="en-US" dirty="0" err="1"/>
              <a:t>importantes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3074" name="Picture 2" descr="970+ Exponential Growth Stock Photos, Pictures &amp; Royalty-Free Images -  iStock | Business growth, Success, Plant growth">
            <a:extLst>
              <a:ext uri="{FF2B5EF4-FFF2-40B4-BE49-F238E27FC236}">
                <a16:creationId xmlns:a16="http://schemas.microsoft.com/office/drawing/2014/main" id="{C74966A3-D749-47AA-A994-7E882C776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t="8838" r="13504" b="10781"/>
          <a:stretch/>
        </p:blipFill>
        <p:spPr bwMode="auto">
          <a:xfrm>
            <a:off x="7429500" y="2649233"/>
            <a:ext cx="4633882" cy="341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26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Revues </a:t>
            </a:r>
            <a:r>
              <a:rPr lang="en-US" dirty="0" err="1"/>
              <a:t>systématiques</a:t>
            </a:r>
            <a:r>
              <a:rPr lang="en-US" dirty="0"/>
              <a:t> </a:t>
            </a:r>
            <a:r>
              <a:rPr lang="en-US" dirty="0" err="1"/>
              <a:t>vivantes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/>
          </a:bodyPr>
          <a:lstStyle/>
          <a:p>
            <a:r>
              <a:rPr lang="en-US" dirty="0"/>
              <a:t>Une revue </a:t>
            </a:r>
            <a:r>
              <a:rPr lang="en-US" dirty="0" err="1"/>
              <a:t>systématique</a:t>
            </a:r>
            <a:r>
              <a:rPr lang="en-US" dirty="0"/>
              <a:t> qui se met à jour </a:t>
            </a:r>
            <a:r>
              <a:rPr lang="en-US" dirty="0" err="1"/>
              <a:t>automatiquement</a:t>
            </a:r>
            <a:r>
              <a:rPr lang="en-US" dirty="0"/>
              <a:t>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régulière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Est </a:t>
            </a:r>
            <a:r>
              <a:rPr lang="en-US" dirty="0" err="1"/>
              <a:t>constituée</a:t>
            </a:r>
            <a:r>
              <a:rPr lang="en-US" dirty="0"/>
              <a:t> grâce à un cycle de </a:t>
            </a:r>
            <a:r>
              <a:rPr lang="en-US" dirty="0" err="1"/>
              <a:t>développement</a:t>
            </a:r>
            <a:r>
              <a:rPr lang="en-US" dirty="0"/>
              <a:t>: Recherche, </a:t>
            </a:r>
            <a:r>
              <a:rPr lang="en-US" dirty="0" err="1"/>
              <a:t>Crible</a:t>
            </a:r>
            <a:r>
              <a:rPr lang="en-US" dirty="0"/>
              <a:t>, Aspiration, Extraction, Rapport.</a:t>
            </a:r>
          </a:p>
          <a:p>
            <a:pPr lvl="1"/>
            <a:r>
              <a:rPr lang="en-US" dirty="0"/>
              <a:t>Repose sur les techniques de </a:t>
            </a:r>
            <a:r>
              <a:rPr lang="en-US" dirty="0" err="1"/>
              <a:t>l’Intelligence</a:t>
            </a:r>
            <a:r>
              <a:rPr lang="en-US" dirty="0"/>
              <a:t> </a:t>
            </a:r>
            <a:r>
              <a:rPr lang="en-US" dirty="0" err="1"/>
              <a:t>Artificielle</a:t>
            </a:r>
            <a:r>
              <a:rPr lang="en-US" dirty="0"/>
              <a:t> et des </a:t>
            </a:r>
            <a:r>
              <a:rPr lang="en-US" dirty="0" err="1"/>
              <a:t>algorithmes</a:t>
            </a:r>
            <a:r>
              <a:rPr lang="en-US" dirty="0"/>
              <a:t> de </a:t>
            </a:r>
            <a:r>
              <a:rPr lang="en-US" dirty="0" err="1"/>
              <a:t>l’extraction</a:t>
            </a:r>
            <a:r>
              <a:rPr lang="en-US" dirty="0"/>
              <a:t> des </a:t>
            </a:r>
            <a:r>
              <a:rPr lang="en-US" dirty="0" err="1"/>
              <a:t>connaissances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pratiques</a:t>
            </a:r>
            <a:r>
              <a:rPr lang="en-US" dirty="0"/>
              <a:t> des sciences de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le Snowballing.</a:t>
            </a:r>
          </a:p>
          <a:p>
            <a:pPr lvl="1"/>
            <a:r>
              <a:rPr lang="en-US" dirty="0"/>
              <a:t>Concept soutenu par Cochrane.</a:t>
            </a:r>
          </a:p>
        </p:txBody>
      </p:sp>
      <p:pic>
        <p:nvPicPr>
          <p:cNvPr id="4098" name="Picture 2" descr="Living systematic reviews | Cochrane Community">
            <a:extLst>
              <a:ext uri="{FF2B5EF4-FFF2-40B4-BE49-F238E27FC236}">
                <a16:creationId xmlns:a16="http://schemas.microsoft.com/office/drawing/2014/main" id="{A6E8C8C1-948C-4637-A28A-7D4F937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26015"/>
            <a:ext cx="4552823" cy="41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4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2322"/>
          <a:stretch/>
        </p:blipFill>
        <p:spPr>
          <a:xfrm>
            <a:off x="0" y="0"/>
            <a:ext cx="106934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Ingénierie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Une </a:t>
            </a:r>
            <a:r>
              <a:rPr lang="en-US" sz="2400" spc="100" dirty="0" err="1"/>
              <a:t>pratique</a:t>
            </a:r>
            <a:r>
              <a:rPr lang="en-US" sz="2400" spc="100" dirty="0"/>
              <a:t> </a:t>
            </a:r>
            <a:r>
              <a:rPr lang="en-US" sz="2400" spc="100" dirty="0" err="1"/>
              <a:t>basée</a:t>
            </a:r>
            <a:r>
              <a:rPr lang="en-US" sz="2400" spc="100" dirty="0"/>
              <a:t> sur les </a:t>
            </a:r>
            <a:r>
              <a:rPr lang="en-US" sz="2400" spc="100" dirty="0" err="1"/>
              <a:t>connaissances</a:t>
            </a:r>
            <a:endParaRPr lang="en-US" sz="2400" spc="100" dirty="0"/>
          </a:p>
        </p:txBody>
      </p:sp>
    </p:spTree>
    <p:extLst>
      <p:ext uri="{BB962C8B-B14F-4D97-AF65-F5344CB8AC3E}">
        <p14:creationId xmlns:p14="http://schemas.microsoft.com/office/powerpoint/2010/main" val="157195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F3170-4509-4B5D-B337-3D2DE3039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ETL: Pipeline de données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C7540F-2F6D-46B0-AD90-77A930C7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What Is An ETL Pipeline? | Informatica">
            <a:extLst>
              <a:ext uri="{FF2B5EF4-FFF2-40B4-BE49-F238E27FC236}">
                <a16:creationId xmlns:a16="http://schemas.microsoft.com/office/drawing/2014/main" id="{88A2ADE0-E2E4-48D0-B827-3F2B6365C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8" b="28848"/>
          <a:stretch/>
        </p:blipFill>
        <p:spPr bwMode="auto">
          <a:xfrm>
            <a:off x="106680" y="2979091"/>
            <a:ext cx="11500722" cy="189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85A358AA-5D6D-4F42-AB61-12699183BB3E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3008891" y="5151030"/>
            <a:ext cx="168507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E</a:t>
            </a:r>
            <a:r>
              <a:rPr lang="fr-FR" altLang="fr-FR" b="1" dirty="0" err="1">
                <a:latin typeface="Bahnschrift" panose="020B0502040204020203" pitchFamily="34" charset="0"/>
              </a:rPr>
              <a:t>xtract</a:t>
            </a:r>
            <a:endParaRPr lang="fr-FR" altLang="fr-FR" b="1" dirty="0">
              <a:latin typeface="Bahnschrif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Bahnschrift" panose="020B0502040204020203" pitchFamily="34" charset="0"/>
              </a:rPr>
              <a:t>(Extraire)</a:t>
            </a:r>
            <a:endParaRPr lang="fr-FR" altLang="fr-FR" dirty="0">
              <a:latin typeface="Bahnschrif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4207B-1451-46CA-954C-0D42CD421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85" y="5151029"/>
            <a:ext cx="235769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b="0" i="0" kern="1200" cap="none" spc="1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T</a:t>
            </a:r>
            <a:r>
              <a:rPr lang="fr-FR" altLang="fr-FR" b="1" dirty="0" err="1">
                <a:latin typeface="Bahnschrift" panose="020B0502040204020203" pitchFamily="34" charset="0"/>
              </a:rPr>
              <a:t>ransform</a:t>
            </a:r>
            <a:endParaRPr lang="fr-FR" altLang="fr-FR" b="1" dirty="0">
              <a:latin typeface="Bahnschrift" panose="020B0502040204020203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Bahnschrift" panose="020B0502040204020203" pitchFamily="34" charset="0"/>
              </a:rPr>
              <a:t>(Transformer)</a:t>
            </a:r>
            <a:endParaRPr lang="fr-FR" altLang="fr-FR" dirty="0">
              <a:latin typeface="Bahnschrift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B065398-027A-459B-9F3B-BB4052F38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551" y="5151028"/>
            <a:ext cx="167513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b="0" i="0" kern="1200" cap="none" spc="1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L</a:t>
            </a:r>
            <a:r>
              <a:rPr lang="fr-FR" altLang="fr-FR" b="1" dirty="0" err="1">
                <a:latin typeface="Bahnschrift" panose="020B0502040204020203" pitchFamily="34" charset="0"/>
              </a:rPr>
              <a:t>oad</a:t>
            </a:r>
            <a:endParaRPr lang="fr-FR" altLang="fr-FR" b="1" dirty="0">
              <a:latin typeface="Bahnschrift" panose="020B0502040204020203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latin typeface="Bahnschrift" panose="020B0502040204020203" pitchFamily="34" charset="0"/>
              </a:rPr>
              <a:t>(Charger)</a:t>
            </a:r>
            <a:endParaRPr lang="fr-FR" altLang="fr-FR" dirty="0"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852D45-F62B-4FDF-AE1B-EA4067329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89" y="5160207"/>
            <a:ext cx="19125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b="0" i="0" kern="1200" cap="none" spc="1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B050"/>
                </a:solidFill>
                <a:latin typeface="Bahnschrift" panose="020B0502040204020203" pitchFamily="34" charset="0"/>
              </a:rPr>
              <a:t>Source des Données</a:t>
            </a:r>
            <a:endParaRPr lang="fr-FR" altLang="fr-FR" dirty="0">
              <a:latin typeface="Bahnschrif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12DA7-CEC7-4508-823E-A1C0B97C2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2264" y="5160207"/>
            <a:ext cx="16751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b="0" i="0" kern="1200" cap="none" spc="1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b="1" dirty="0">
                <a:solidFill>
                  <a:srgbClr val="00B050"/>
                </a:solidFill>
                <a:latin typeface="Bahnschrift" panose="020B0502040204020203" pitchFamily="34" charset="0"/>
              </a:rPr>
              <a:t>Données Cibles</a:t>
            </a:r>
            <a:endParaRPr lang="fr-FR" altLang="fr-FR" dirty="0">
              <a:latin typeface="Bahnschrift" panose="020B0502040204020203" pitchFamily="34" charset="0"/>
            </a:endParaRPr>
          </a:p>
        </p:txBody>
      </p:sp>
      <p:pic>
        <p:nvPicPr>
          <p:cNvPr id="14" name="Picture 4" descr="Data pipeline vs. ETL: How are they connected?">
            <a:extLst>
              <a:ext uri="{FF2B5EF4-FFF2-40B4-BE49-F238E27FC236}">
                <a16:creationId xmlns:a16="http://schemas.microsoft.com/office/drawing/2014/main" id="{3C13D520-0682-47BD-931E-56EEC96E0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49" b="59300" l="12250" r="82125">
                        <a14:foregroundMark x1="15375" y1="50656" x2="15500" y2="32604"/>
                        <a14:foregroundMark x1="15500" y1="32604" x2="20438" y2="30416"/>
                        <a14:foregroundMark x1="20438" y1="30416" x2="25125" y2="31619"/>
                        <a14:foregroundMark x1="25125" y1="31619" x2="29250" y2="37418"/>
                        <a14:foregroundMark x1="29250" y1="37418" x2="30312" y2="45733"/>
                        <a14:foregroundMark x1="30312" y1="45733" x2="27875" y2="52188"/>
                        <a14:foregroundMark x1="27875" y1="52188" x2="24000" y2="55689"/>
                        <a14:foregroundMark x1="24000" y1="55689" x2="19188" y2="55799"/>
                        <a14:foregroundMark x1="19188" y1="55799" x2="15375" y2="52845"/>
                        <a14:foregroundMark x1="15375" y1="52845" x2="14938" y2="50766"/>
                        <a14:foregroundMark x1="24813" y1="38840" x2="26937" y2="39168"/>
                        <a14:foregroundMark x1="12250" y1="38950" x2="12438" y2="43873"/>
                        <a14:foregroundMark x1="25063" y1="46827" x2="24188" y2="40153"/>
                        <a14:foregroundMark x1="28000" y1="47593" x2="24313" y2="47593"/>
                        <a14:foregroundMark x1="18500" y1="45624" x2="18125" y2="40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2" t="22074" r="65938" b="36445"/>
          <a:stretch/>
        </p:blipFill>
        <p:spPr bwMode="auto">
          <a:xfrm>
            <a:off x="3325323" y="3573565"/>
            <a:ext cx="1246760" cy="12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ata pipeline vs. ETL: How are they connected?">
            <a:extLst>
              <a:ext uri="{FF2B5EF4-FFF2-40B4-BE49-F238E27FC236}">
                <a16:creationId xmlns:a16="http://schemas.microsoft.com/office/drawing/2014/main" id="{5C352014-C2F1-4CCB-A37E-226DCFDDC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49" b="60175" l="18188" r="82125">
                        <a14:foregroundMark x1="49125" y1="55361" x2="46250" y2="54158"/>
                        <a14:foregroundMark x1="46250" y1="54158" x2="44375" y2="51641"/>
                        <a14:foregroundMark x1="44375" y1="51641" x2="43375" y2="48468"/>
                        <a14:foregroundMark x1="43375" y1="48468" x2="43250" y2="44420"/>
                        <a14:foregroundMark x1="43250" y1="44420" x2="44563" y2="41028"/>
                        <a14:foregroundMark x1="44563" y1="41028" x2="47938" y2="37965"/>
                        <a14:foregroundMark x1="47938" y1="37965" x2="50688" y2="36543"/>
                        <a14:foregroundMark x1="50688" y1="36543" x2="53125" y2="37746"/>
                        <a14:foregroundMark x1="53125" y1="37746" x2="55000" y2="39716"/>
                        <a14:foregroundMark x1="55000" y1="39716" x2="56688" y2="43654"/>
                        <a14:foregroundMark x1="56688" y1="43654" x2="56938" y2="47702"/>
                        <a14:foregroundMark x1="56938" y1="47702" x2="53312" y2="52626"/>
                        <a14:foregroundMark x1="53312" y1="52626" x2="51812" y2="53063"/>
                        <a14:foregroundMark x1="51812" y1="53063" x2="51812" y2="53063"/>
                        <a14:foregroundMark x1="43063" y1="40044" x2="47250" y2="33479"/>
                        <a14:foregroundMark x1="47250" y1="33479" x2="49313" y2="33042"/>
                        <a14:foregroundMark x1="49313" y1="33042" x2="52688" y2="33260"/>
                        <a14:foregroundMark x1="52688" y1="33260" x2="54063" y2="34683"/>
                        <a14:foregroundMark x1="54063" y1="34683" x2="56625" y2="43107"/>
                        <a14:foregroundMark x1="56625" y1="43107" x2="56750" y2="47155"/>
                        <a14:foregroundMark x1="56750" y1="47155" x2="56250" y2="50656"/>
                        <a14:foregroundMark x1="56250" y1="50656" x2="54500" y2="52298"/>
                        <a14:foregroundMark x1="54500" y1="52298" x2="52125" y2="53282"/>
                        <a14:foregroundMark x1="52125" y1="53282" x2="50250" y2="55033"/>
                        <a14:foregroundMark x1="50250" y1="55033" x2="45438" y2="56127"/>
                        <a14:foregroundMark x1="45438" y1="56127" x2="44125" y2="53939"/>
                        <a14:foregroundMark x1="44125" y1="53939" x2="43875" y2="50000"/>
                        <a14:foregroundMark x1="43875" y1="50000" x2="41375" y2="41138"/>
                        <a14:foregroundMark x1="41375" y1="41138" x2="41688" y2="38184"/>
                        <a14:foregroundMark x1="41688" y1="38184" x2="45125" y2="36433"/>
                        <a14:foregroundMark x1="45125" y1="36433" x2="45313" y2="36543"/>
                        <a14:foregroundMark x1="57188" y1="32166" x2="59188" y2="41685"/>
                        <a14:foregroundMark x1="59188" y1="41685" x2="58625" y2="45295"/>
                        <a14:foregroundMark x1="58625" y1="45295" x2="57563" y2="48031"/>
                        <a14:foregroundMark x1="57563" y1="48031" x2="56375" y2="55799"/>
                        <a14:foregroundMark x1="56375" y1="55799" x2="52938" y2="58206"/>
                        <a14:foregroundMark x1="52938" y1="58206" x2="46625" y2="58096"/>
                        <a14:foregroundMark x1="46625" y1="58096" x2="44000" y2="52188"/>
                        <a14:foregroundMark x1="44000" y1="52188" x2="41313" y2="42451"/>
                        <a14:foregroundMark x1="41313" y1="42451" x2="42063" y2="39278"/>
                        <a14:foregroundMark x1="42063" y1="39278" x2="47188" y2="31182"/>
                        <a14:foregroundMark x1="47188" y1="31182" x2="51750" y2="27024"/>
                        <a14:foregroundMark x1="51750" y1="27024" x2="52125" y2="29431"/>
                        <a14:foregroundMark x1="52125" y1="29431" x2="52000" y2="29431"/>
                        <a14:foregroundMark x1="57188" y1="33370" x2="55063" y2="32495"/>
                        <a14:foregroundMark x1="55063" y1="32495" x2="51313" y2="28884"/>
                        <a14:foregroundMark x1="51313" y1="28884" x2="44688" y2="28775"/>
                        <a14:foregroundMark x1="44688" y1="28775" x2="44375" y2="29869"/>
                        <a14:foregroundMark x1="57500" y1="32166" x2="52000" y2="28009"/>
                        <a14:foregroundMark x1="50313" y1="60175" x2="47938" y2="59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82" t="22074" r="37390" b="36445"/>
          <a:stretch/>
        </p:blipFill>
        <p:spPr bwMode="auto">
          <a:xfrm>
            <a:off x="5441545" y="3593082"/>
            <a:ext cx="1211042" cy="12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ata pipeline vs. ETL: How are they connected?">
            <a:extLst>
              <a:ext uri="{FF2B5EF4-FFF2-40B4-BE49-F238E27FC236}">
                <a16:creationId xmlns:a16="http://schemas.microsoft.com/office/drawing/2014/main" id="{ACE1652D-CCCC-4CDA-89CB-9BC23B164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49" b="59300" l="18188" r="88813">
                        <a14:foregroundMark x1="76250" y1="58206" x2="72188" y2="52298"/>
                        <a14:foregroundMark x1="72188" y1="52298" x2="70125" y2="42888"/>
                        <a14:foregroundMark x1="70125" y1="42888" x2="72313" y2="36433"/>
                        <a14:foregroundMark x1="72313" y1="36433" x2="74375" y2="34683"/>
                        <a14:foregroundMark x1="74375" y1="34683" x2="80000" y2="33151"/>
                        <a14:foregroundMark x1="80000" y1="33151" x2="81438" y2="33698"/>
                        <a14:foregroundMark x1="81438" y1="33698" x2="84188" y2="36652"/>
                        <a14:foregroundMark x1="84188" y1="36652" x2="85813" y2="41794"/>
                        <a14:foregroundMark x1="85813" y1="41794" x2="86500" y2="45733"/>
                        <a14:foregroundMark x1="86500" y1="45733" x2="85438" y2="48359"/>
                        <a14:foregroundMark x1="85438" y1="48359" x2="79813" y2="56236"/>
                        <a14:foregroundMark x1="79813" y1="56236" x2="78500" y2="56893"/>
                        <a14:foregroundMark x1="86250" y1="36433" x2="83250" y2="30416"/>
                        <a14:foregroundMark x1="83250" y1="30416" x2="82563" y2="30306"/>
                        <a14:foregroundMark x1="72313" y1="32495" x2="77625" y2="29212"/>
                        <a14:foregroundMark x1="77625" y1="29212" x2="77813" y2="29103"/>
                        <a14:foregroundMark x1="88813" y1="47812" x2="88625" y2="41357"/>
                        <a14:foregroundMark x1="74250" y1="40919" x2="77438" y2="39606"/>
                        <a14:foregroundMark x1="77438" y1="39606" x2="78750" y2="40263"/>
                        <a14:foregroundMark x1="78750" y1="40263" x2="80375" y2="39387"/>
                        <a14:foregroundMark x1="80375" y1="39387" x2="80375" y2="43107"/>
                        <a14:foregroundMark x1="80375" y1="43107" x2="79438" y2="48468"/>
                        <a14:foregroundMark x1="79438" y1="48468" x2="79438" y2="48359"/>
                        <a14:foregroundMark x1="79500" y1="52954" x2="78938" y2="5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22074" r="9883" b="36445"/>
          <a:stretch/>
        </p:blipFill>
        <p:spPr bwMode="auto">
          <a:xfrm>
            <a:off x="7619918" y="3593082"/>
            <a:ext cx="1142403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CFE751DB-DE29-4AC2-A42F-C74B4D5F4F88}"/>
              </a:ext>
            </a:extLst>
          </p:cNvPr>
          <p:cNvSpPr/>
          <p:nvPr/>
        </p:nvSpPr>
        <p:spPr>
          <a:xfrm rot="5400000">
            <a:off x="3720045" y="2809076"/>
            <a:ext cx="457313" cy="79734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E52D6C-7076-4450-AE1A-0E0B8AA0190C}"/>
              </a:ext>
            </a:extLst>
          </p:cNvPr>
          <p:cNvSpPr/>
          <p:nvPr/>
        </p:nvSpPr>
        <p:spPr>
          <a:xfrm>
            <a:off x="2588019" y="2443161"/>
            <a:ext cx="27213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>
                  <a:solidFill>
                    <a:srgbClr val="C00000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endParaRPr lang="fr-FR" sz="2800" b="0" cap="none" spc="0" dirty="0">
              <a:ln w="0">
                <a:solidFill>
                  <a:srgbClr val="C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41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D03D8B-9358-4F7C-9CA7-16A5E7B99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Champs d’application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7AEDB6-1141-4A90-9224-63EA2FC0AFB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fr-FR" dirty="0"/>
              <a:t>Recherche Scientifique</a:t>
            </a:r>
          </a:p>
          <a:p>
            <a:r>
              <a:rPr lang="fr-FR" b="0" dirty="0"/>
              <a:t>Les données bibliographiques peuvent être utilisées pour évaluer la </a:t>
            </a:r>
            <a:r>
              <a:rPr lang="fr-FR" dirty="0"/>
              <a:t>productivité scientifique</a:t>
            </a:r>
            <a:r>
              <a:rPr lang="fr-FR" b="0" dirty="0"/>
              <a:t> dans un domaine particulier.</a:t>
            </a:r>
          </a:p>
          <a:p>
            <a:r>
              <a:rPr lang="fr-FR" b="0" dirty="0"/>
              <a:t>Les textes intégraux, les abstracts, les titres et les mots-Clés peuvent être utilisés dans le cadre de l’automatisation des </a:t>
            </a:r>
            <a:r>
              <a:rPr lang="fr-FR" dirty="0"/>
              <a:t>revues systématiques</a:t>
            </a:r>
            <a:r>
              <a:rPr lang="fr-FR" b="0" dirty="0"/>
              <a:t> et la création des </a:t>
            </a:r>
            <a:r>
              <a:rPr lang="fr-FR" dirty="0"/>
              <a:t>Graphes des connaissances</a:t>
            </a:r>
            <a:r>
              <a:rPr lang="fr-FR" b="0" dirty="0"/>
              <a:t> biomédicales.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469538-42B1-463C-88FF-B18D24E29AE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fr-FR" dirty="0"/>
              <a:t>Pratique Clinique</a:t>
            </a:r>
          </a:p>
          <a:p>
            <a:r>
              <a:rPr lang="fr-FR" b="0" dirty="0"/>
              <a:t>Les articles contiennent des données cliniques déjà anonymes.</a:t>
            </a:r>
          </a:p>
          <a:p>
            <a:r>
              <a:rPr lang="fr-FR" b="0" dirty="0"/>
              <a:t>On peut les utiliser dans des </a:t>
            </a:r>
            <a:r>
              <a:rPr lang="fr-FR" dirty="0"/>
              <a:t>systèmes d’aide à la décision clinique</a:t>
            </a:r>
            <a:r>
              <a:rPr lang="fr-FR" b="0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AD59A0-9F06-4C55-AC95-5AD0918526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2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top of bridge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04" y="0"/>
            <a:ext cx="10585637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Ressources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82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Bases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bibliographiques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5217" y="3359000"/>
            <a:ext cx="4553129" cy="2676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PubMed</a:t>
            </a:r>
          </a:p>
          <a:p>
            <a:pPr marL="0" lvl="1" indent="0">
              <a:buNone/>
            </a:pPr>
            <a:r>
              <a:rPr lang="en-US" sz="1400" dirty="0">
                <a:hlinkClick r:id="rId2"/>
              </a:rPr>
              <a:t>https://pubmed.ncbi.nlm.nih.gov/</a:t>
            </a:r>
            <a:endParaRPr lang="en-US" sz="1400" dirty="0"/>
          </a:p>
          <a:p>
            <a:pPr marL="0" lvl="1" indent="0">
              <a:buNone/>
            </a:pPr>
            <a:r>
              <a:rPr lang="en-US" dirty="0"/>
              <a:t>Bases des </a:t>
            </a:r>
            <a:r>
              <a:rPr lang="en-US" dirty="0" err="1"/>
              <a:t>données</a:t>
            </a:r>
            <a:r>
              <a:rPr lang="en-US" dirty="0"/>
              <a:t> des </a:t>
            </a:r>
            <a:r>
              <a:rPr lang="en-US" dirty="0" err="1"/>
              <a:t>métadonnées</a:t>
            </a:r>
            <a:r>
              <a:rPr lang="en-US" dirty="0"/>
              <a:t> des publications </a:t>
            </a:r>
            <a:r>
              <a:rPr lang="en-US" dirty="0" err="1"/>
              <a:t>scientifiques</a:t>
            </a:r>
            <a:r>
              <a:rPr lang="en-US" dirty="0"/>
              <a:t>.</a:t>
            </a:r>
          </a:p>
          <a:p>
            <a:pPr marL="0" lvl="1" indent="0">
              <a:buNone/>
            </a:pPr>
            <a:r>
              <a:rPr lang="en-US" dirty="0" err="1"/>
              <a:t>Automatisation</a:t>
            </a:r>
            <a:r>
              <a:rPr lang="en-US" dirty="0"/>
              <a:t> des </a:t>
            </a:r>
            <a:r>
              <a:rPr lang="en-US" dirty="0" err="1"/>
              <a:t>recherches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BioPython</a:t>
            </a:r>
            <a:r>
              <a:rPr lang="en-US" dirty="0"/>
              <a:t>.</a:t>
            </a:r>
          </a:p>
          <a:p>
            <a:pPr marL="0" lvl="1" indent="0">
              <a:buNone/>
            </a:pPr>
            <a:r>
              <a:rPr lang="en-US" dirty="0"/>
              <a:t>Extraction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bibliographiques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BioPython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82511" y="3359000"/>
            <a:ext cx="5792627" cy="2676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PubMed Central</a:t>
            </a:r>
          </a:p>
          <a:p>
            <a:pPr lvl="1"/>
            <a:r>
              <a:rPr lang="en-US" sz="1400" dirty="0">
                <a:hlinkClick r:id="rId3"/>
              </a:rPr>
              <a:t>https://pmc.ncbi.nlm.nih.gov/</a:t>
            </a:r>
            <a:endParaRPr lang="en-US" sz="1400" dirty="0"/>
          </a:p>
          <a:p>
            <a:pPr lvl="1"/>
            <a:r>
              <a:rPr lang="en-US" dirty="0"/>
              <a:t>Bases des </a:t>
            </a:r>
            <a:r>
              <a:rPr lang="en-US" dirty="0" err="1"/>
              <a:t>données</a:t>
            </a:r>
            <a:r>
              <a:rPr lang="en-US" dirty="0"/>
              <a:t> des </a:t>
            </a:r>
            <a:r>
              <a:rPr lang="en-US" dirty="0" err="1"/>
              <a:t>métadonnées</a:t>
            </a:r>
            <a:r>
              <a:rPr lang="en-US" dirty="0"/>
              <a:t> et des </a:t>
            </a:r>
            <a:r>
              <a:rPr lang="en-US" dirty="0" err="1"/>
              <a:t>textes</a:t>
            </a:r>
            <a:r>
              <a:rPr lang="en-US" dirty="0"/>
              <a:t> </a:t>
            </a:r>
            <a:r>
              <a:rPr lang="en-US" dirty="0" err="1"/>
              <a:t>intégraux</a:t>
            </a:r>
            <a:r>
              <a:rPr lang="en-US" dirty="0"/>
              <a:t> des publications </a:t>
            </a:r>
            <a:r>
              <a:rPr lang="en-US" dirty="0" err="1"/>
              <a:t>scientifiques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ouvert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Automatisation</a:t>
            </a:r>
            <a:r>
              <a:rPr lang="en-US" dirty="0"/>
              <a:t> des </a:t>
            </a:r>
            <a:r>
              <a:rPr lang="en-US" dirty="0" err="1"/>
              <a:t>recherches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BioPython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Extraction des </a:t>
            </a:r>
            <a:r>
              <a:rPr lang="en-US" dirty="0" err="1"/>
              <a:t>textes</a:t>
            </a:r>
            <a:r>
              <a:rPr lang="en-US" dirty="0"/>
              <a:t> </a:t>
            </a:r>
            <a:r>
              <a:rPr lang="en-US" dirty="0" err="1"/>
              <a:t>intégraux</a:t>
            </a:r>
            <a:r>
              <a:rPr lang="en-US" dirty="0"/>
              <a:t>, des PDFs et des figures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 dump de PMC.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10" descr="About - Europe PMC">
            <a:extLst>
              <a:ext uri="{FF2B5EF4-FFF2-40B4-BE49-F238E27FC236}">
                <a16:creationId xmlns:a16="http://schemas.microsoft.com/office/drawing/2014/main" id="{3E5DB496-79F9-4BFC-BDF9-CD886A7B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19" y="2722055"/>
            <a:ext cx="1792105" cy="54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PubMed – Comment optimiser ses recherches de littérature - Bibliothèque  universitaire de médecine">
            <a:extLst>
              <a:ext uri="{FF2B5EF4-FFF2-40B4-BE49-F238E27FC236}">
                <a16:creationId xmlns:a16="http://schemas.microsoft.com/office/drawing/2014/main" id="{C276850D-AE67-4978-B469-30984A94B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2" t="30695" r="16203" b="33526"/>
          <a:stretch/>
        </p:blipFill>
        <p:spPr bwMode="auto">
          <a:xfrm>
            <a:off x="960457" y="2722055"/>
            <a:ext cx="1764200" cy="63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5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 err="1"/>
              <a:t>BioPython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Bibliothèque</a:t>
            </a:r>
            <a:r>
              <a:rPr lang="en-US" dirty="0"/>
              <a:t> Python </a:t>
            </a:r>
          </a:p>
          <a:p>
            <a:pPr lvl="1"/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naviguer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bases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fournies</a:t>
            </a:r>
            <a:r>
              <a:rPr lang="en-US" dirty="0"/>
              <a:t> par National Center for Biotechnology Information (NCBI).</a:t>
            </a:r>
          </a:p>
          <a:p>
            <a:pPr lvl="1"/>
            <a:r>
              <a:rPr lang="en-US" dirty="0" err="1"/>
              <a:t>Ces</a:t>
            </a:r>
            <a:r>
              <a:rPr lang="en-US" dirty="0"/>
              <a:t> bases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incluent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bases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rapport avec la </a:t>
            </a:r>
            <a:r>
              <a:rPr lang="en-US" dirty="0" err="1"/>
              <a:t>bioinformatique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que PubMed et PubMed Central.</a:t>
            </a:r>
          </a:p>
          <a:p>
            <a:pPr lvl="1"/>
            <a:r>
              <a:rPr lang="en-US" dirty="0"/>
              <a:t>Ne </a:t>
            </a:r>
            <a:r>
              <a:rPr lang="en-US" dirty="0" err="1"/>
              <a:t>requiert</a:t>
            </a:r>
            <a:r>
              <a:rPr lang="en-US" dirty="0"/>
              <a:t> pas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clé</a:t>
            </a:r>
            <a:r>
              <a:rPr lang="en-US" dirty="0"/>
              <a:t> API. </a:t>
            </a:r>
            <a:r>
              <a:rPr lang="en-US" dirty="0" err="1"/>
              <a:t>Authentification</a:t>
            </a:r>
            <a:r>
              <a:rPr lang="en-US" dirty="0"/>
              <a:t> possible grâce à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de </a:t>
            </a:r>
            <a:r>
              <a:rPr lang="en-US" dirty="0" err="1"/>
              <a:t>courrier</a:t>
            </a:r>
            <a:r>
              <a:rPr lang="en-US" dirty="0"/>
              <a:t> </a:t>
            </a:r>
            <a:r>
              <a:rPr lang="en-US" dirty="0" err="1"/>
              <a:t>électronique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Utilisation</a:t>
            </a:r>
            <a:r>
              <a:rPr lang="en-US" dirty="0"/>
              <a:t> </a:t>
            </a:r>
            <a:r>
              <a:rPr lang="en-US" dirty="0" err="1"/>
              <a:t>relativement</a:t>
            </a:r>
            <a:r>
              <a:rPr lang="en-US" dirty="0"/>
              <a:t> intuitive pour les </a:t>
            </a:r>
            <a:r>
              <a:rPr lang="en-US" dirty="0" err="1"/>
              <a:t>débutants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How to Use AI for Computation Biology - Codex and Biopython ...">
            <a:extLst>
              <a:ext uri="{FF2B5EF4-FFF2-40B4-BE49-F238E27FC236}">
                <a16:creationId xmlns:a16="http://schemas.microsoft.com/office/drawing/2014/main" id="{5B103831-E4B1-42DC-BE01-83C78A97B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1" t="31348" r="19495"/>
          <a:stretch/>
        </p:blipFill>
        <p:spPr bwMode="auto">
          <a:xfrm>
            <a:off x="7695593" y="2456731"/>
            <a:ext cx="3864109" cy="24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58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Méthodes</a:t>
            </a:r>
            <a:r>
              <a:rPr lang="en-US" dirty="0"/>
              <a:t> de </a:t>
            </a:r>
            <a:r>
              <a:rPr lang="en-US" dirty="0" err="1"/>
              <a:t>traitement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39FE11ED-2B72-413E-8060-B72A6120F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708065"/>
              </p:ext>
            </p:extLst>
          </p:nvPr>
        </p:nvGraphicFramePr>
        <p:xfrm>
          <a:off x="2000451" y="2746724"/>
          <a:ext cx="8128000" cy="2175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E40A08AE-0043-4F8B-85AD-71672E1B9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525067"/>
              </p:ext>
            </p:extLst>
          </p:nvPr>
        </p:nvGraphicFramePr>
        <p:xfrm>
          <a:off x="2000451" y="4610911"/>
          <a:ext cx="8128000" cy="2503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A6C4202-6EAB-4C1C-B85E-28F0E550B912}"/>
              </a:ext>
            </a:extLst>
          </p:cNvPr>
          <p:cNvSpPr/>
          <p:nvPr/>
        </p:nvSpPr>
        <p:spPr>
          <a:xfrm>
            <a:off x="1903171" y="2641218"/>
            <a:ext cx="1680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Recherche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204E8-CF5C-462A-AB32-FE0DE19D0769}"/>
              </a:ext>
            </a:extLst>
          </p:cNvPr>
          <p:cNvSpPr/>
          <p:nvPr/>
        </p:nvSpPr>
        <p:spPr>
          <a:xfrm>
            <a:off x="1903170" y="4681075"/>
            <a:ext cx="17486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Aspiration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799C1C4-7C19-4874-B6A7-C515E9985DE1}"/>
              </a:ext>
            </a:extLst>
          </p:cNvPr>
          <p:cNvSpPr txBox="1"/>
          <p:nvPr/>
        </p:nvSpPr>
        <p:spPr>
          <a:xfrm flipH="1">
            <a:off x="3790868" y="4098874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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EB24D12-34A8-4E94-92F0-3869800B8E02}"/>
              </a:ext>
            </a:extLst>
          </p:cNvPr>
          <p:cNvSpPr txBox="1"/>
          <p:nvPr/>
        </p:nvSpPr>
        <p:spPr>
          <a:xfrm flipH="1">
            <a:off x="3790868" y="6149382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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CEB4841-A1F7-4242-B5D5-DC80BC5176B2}"/>
              </a:ext>
            </a:extLst>
          </p:cNvPr>
          <p:cNvSpPr txBox="1"/>
          <p:nvPr/>
        </p:nvSpPr>
        <p:spPr>
          <a:xfrm flipH="1">
            <a:off x="6755210" y="4144145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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949C243-708C-4098-9EA6-47FB87991076}"/>
              </a:ext>
            </a:extLst>
          </p:cNvPr>
          <p:cNvSpPr txBox="1"/>
          <p:nvPr/>
        </p:nvSpPr>
        <p:spPr>
          <a:xfrm flipH="1">
            <a:off x="6755210" y="6152195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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911EC83-1D19-47E5-B67C-520BB398DF07}"/>
              </a:ext>
            </a:extLst>
          </p:cNvPr>
          <p:cNvSpPr txBox="1"/>
          <p:nvPr/>
        </p:nvSpPr>
        <p:spPr>
          <a:xfrm flipH="1">
            <a:off x="9710150" y="4098874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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87EB70E-E8C1-4AB8-8242-4C05B562BCD0}"/>
              </a:ext>
            </a:extLst>
          </p:cNvPr>
          <p:cNvSpPr txBox="1"/>
          <p:nvPr/>
        </p:nvSpPr>
        <p:spPr>
          <a:xfrm flipH="1">
            <a:off x="9719552" y="6169580"/>
            <a:ext cx="82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sym typeface="Wingdings 2" panose="05020102010507070707" pitchFamily="18" charset="2"/>
              </a:rPr>
              <a:t>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 algn="l"/>
            <a:r>
              <a:rPr lang="en-US" dirty="0"/>
              <a:t>Informatique </a:t>
            </a:r>
            <a:r>
              <a:rPr lang="en-US" dirty="0" err="1"/>
              <a:t>médicale</a:t>
            </a:r>
            <a:endParaRPr lang="en-US" dirty="0"/>
          </a:p>
          <a:p>
            <a:pPr lvl="1" algn="l"/>
            <a:r>
              <a:rPr lang="en-US" dirty="0"/>
              <a:t>Evidence-Based Medicine</a:t>
            </a:r>
          </a:p>
          <a:p>
            <a:pPr lvl="1" algn="l"/>
            <a:r>
              <a:rPr lang="en-US" dirty="0" err="1"/>
              <a:t>Ingénierie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  <a:p>
            <a:r>
              <a:rPr lang="en-US" dirty="0"/>
              <a:t>Gestion des </a:t>
            </a:r>
            <a:r>
              <a:rPr lang="en-US" dirty="0" err="1"/>
              <a:t>connaissances</a:t>
            </a:r>
            <a:endParaRPr lang="en-US" dirty="0"/>
          </a:p>
          <a:p>
            <a:pPr lvl="1" algn="l"/>
            <a:r>
              <a:rPr lang="en-US" dirty="0"/>
              <a:t>PubMed</a:t>
            </a:r>
          </a:p>
          <a:p>
            <a:pPr lvl="1" algn="l"/>
            <a:r>
              <a:rPr lang="en-US" dirty="0"/>
              <a:t>PubMed Central</a:t>
            </a:r>
          </a:p>
          <a:p>
            <a:pPr lvl="1" algn="l"/>
            <a:r>
              <a:rPr lang="en-US" dirty="0" err="1"/>
              <a:t>Modèles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  <a:p>
            <a:r>
              <a:rPr lang="en-US" dirty="0"/>
              <a:t>Conclusion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" r="28584"/>
          <a:stretch/>
        </p:blipFill>
        <p:spPr>
          <a:xfrm>
            <a:off x="4252877" y="80"/>
            <a:ext cx="8035643" cy="68579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</p:spPr>
        <p:txBody>
          <a:bodyPr/>
          <a:lstStyle/>
          <a:p>
            <a:r>
              <a:rPr lang="en-US" dirty="0"/>
              <a:t>Principe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30" name="Picture 6" descr="Images de Seau Rempli Eau – Téléchargement gratuit sur Freepik">
            <a:extLst>
              <a:ext uri="{FF2B5EF4-FFF2-40B4-BE49-F238E27FC236}">
                <a16:creationId xmlns:a16="http://schemas.microsoft.com/office/drawing/2014/main" id="{069DB2AE-06C9-4181-B0E6-52FD1DD59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49" b="55670"/>
          <a:stretch/>
        </p:blipFill>
        <p:spPr bwMode="auto">
          <a:xfrm>
            <a:off x="1067867" y="3308364"/>
            <a:ext cx="2981325" cy="26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s de Seau Rempli Eau – Téléchargement gratuit sur Freepik">
            <a:extLst>
              <a:ext uri="{FF2B5EF4-FFF2-40B4-BE49-F238E27FC236}">
                <a16:creationId xmlns:a16="http://schemas.microsoft.com/office/drawing/2014/main" id="{9A130141-D3AF-472C-901C-859D6D79F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9"/>
          <a:stretch/>
        </p:blipFill>
        <p:spPr bwMode="auto">
          <a:xfrm>
            <a:off x="5005430" y="2386376"/>
            <a:ext cx="2181140" cy="452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s de Seau Rempli Eau – Téléchargement gratuit sur Freepik">
            <a:extLst>
              <a:ext uri="{FF2B5EF4-FFF2-40B4-BE49-F238E27FC236}">
                <a16:creationId xmlns:a16="http://schemas.microsoft.com/office/drawing/2014/main" id="{93EB2C54-408C-4157-9570-3125940A6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3" r="52229"/>
          <a:stretch/>
        </p:blipFill>
        <p:spPr bwMode="auto">
          <a:xfrm>
            <a:off x="8275753" y="2831709"/>
            <a:ext cx="2848380" cy="34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7EBC05F-1A80-4E6A-B88E-2253EFBF09F0}"/>
              </a:ext>
            </a:extLst>
          </p:cNvPr>
          <p:cNvSpPr/>
          <p:nvPr/>
        </p:nvSpPr>
        <p:spPr>
          <a:xfrm>
            <a:off x="4120213" y="4357991"/>
            <a:ext cx="885217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BBABCF87-CE69-4B64-B063-9087B801081C}"/>
              </a:ext>
            </a:extLst>
          </p:cNvPr>
          <p:cNvSpPr/>
          <p:nvPr/>
        </p:nvSpPr>
        <p:spPr>
          <a:xfrm>
            <a:off x="7527587" y="4357991"/>
            <a:ext cx="885217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622ACA4-523B-4864-8ED1-713BAF13C82D}"/>
              </a:ext>
            </a:extLst>
          </p:cNvPr>
          <p:cNvSpPr txBox="1"/>
          <p:nvPr/>
        </p:nvSpPr>
        <p:spPr>
          <a:xfrm flipH="1">
            <a:off x="3504766" y="3143830"/>
            <a:ext cx="82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C00000"/>
                </a:solidFill>
                <a:sym typeface="Wingdings 2" panose="05020102010507070707" pitchFamily="18" charset="2"/>
              </a:rPr>
              <a:t></a:t>
            </a:r>
            <a:endParaRPr lang="fr-FR" sz="4400" dirty="0">
              <a:solidFill>
                <a:srgbClr val="C00000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BF7B9A-B677-42B7-9647-046261957527}"/>
              </a:ext>
            </a:extLst>
          </p:cNvPr>
          <p:cNvSpPr txBox="1"/>
          <p:nvPr/>
        </p:nvSpPr>
        <p:spPr>
          <a:xfrm flipH="1">
            <a:off x="6908199" y="3143829"/>
            <a:ext cx="82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C00000"/>
                </a:solidFill>
                <a:sym typeface="Wingdings 2" panose="05020102010507070707" pitchFamily="18" charset="2"/>
              </a:rPr>
              <a:t></a:t>
            </a:r>
            <a:endParaRPr lang="fr-FR" sz="4400" dirty="0">
              <a:solidFill>
                <a:srgbClr val="C0000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19BF14-5000-40E5-BA45-5E07BB434EFE}"/>
              </a:ext>
            </a:extLst>
          </p:cNvPr>
          <p:cNvSpPr txBox="1"/>
          <p:nvPr/>
        </p:nvSpPr>
        <p:spPr>
          <a:xfrm flipH="1">
            <a:off x="10810557" y="3143829"/>
            <a:ext cx="822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C00000"/>
                </a:solidFill>
                <a:sym typeface="Wingdings 2" panose="05020102010507070707" pitchFamily="18" charset="2"/>
              </a:rPr>
              <a:t></a:t>
            </a:r>
            <a:endParaRPr lang="fr-FR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44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</p:spPr>
        <p:txBody>
          <a:bodyPr/>
          <a:lstStyle/>
          <a:p>
            <a:r>
              <a:rPr lang="en-US" dirty="0" err="1"/>
              <a:t>Traitement</a:t>
            </a:r>
            <a:r>
              <a:rPr lang="en-US" dirty="0"/>
              <a:t> des </a:t>
            </a:r>
            <a:r>
              <a:rPr lang="en-US" dirty="0" err="1"/>
              <a:t>textes</a:t>
            </a:r>
            <a:r>
              <a:rPr lang="en-US" dirty="0"/>
              <a:t> </a:t>
            </a:r>
            <a:r>
              <a:rPr lang="en-US" dirty="0" err="1"/>
              <a:t>intégraux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Database Export Icon">
            <a:extLst>
              <a:ext uri="{FF2B5EF4-FFF2-40B4-BE49-F238E27FC236}">
                <a16:creationId xmlns:a16="http://schemas.microsoft.com/office/drawing/2014/main" id="{2FCFDD7E-F502-464E-9149-5DE45068B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90" y="2433075"/>
            <a:ext cx="928435" cy="9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14AE90-ECE9-45E5-98FA-50C30068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507" y="3429000"/>
            <a:ext cx="928435" cy="9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tract Data Vector Art, Icons, and Graphics for Free Download">
            <a:extLst>
              <a:ext uri="{FF2B5EF4-FFF2-40B4-BE49-F238E27FC236}">
                <a16:creationId xmlns:a16="http://schemas.microsoft.com/office/drawing/2014/main" id="{0A0D7B9D-A21B-4D22-9F59-071E0A775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1" t="6804" r="22861" b="19293"/>
          <a:stretch/>
        </p:blipFill>
        <p:spPr bwMode="auto">
          <a:xfrm>
            <a:off x="2066724" y="4320541"/>
            <a:ext cx="882849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ML file Vector Icons free download in SVG, PNG Format">
            <a:extLst>
              <a:ext uri="{FF2B5EF4-FFF2-40B4-BE49-F238E27FC236}">
                <a16:creationId xmlns:a16="http://schemas.microsoft.com/office/drawing/2014/main" id="{11263603-FA6D-4DF2-8008-B6437549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355" y="5653118"/>
            <a:ext cx="928435" cy="9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6B3552-6A10-4C7A-ACC1-44ACCE911C8E}"/>
              </a:ext>
            </a:extLst>
          </p:cNvPr>
          <p:cNvSpPr/>
          <p:nvPr/>
        </p:nvSpPr>
        <p:spPr>
          <a:xfrm>
            <a:off x="2066724" y="2433075"/>
            <a:ext cx="57951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Accès au dump PMC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EB2F81-3763-4F44-AE8D-3F680F1B2473}"/>
              </a:ext>
            </a:extLst>
          </p:cNvPr>
          <p:cNvSpPr/>
          <p:nvPr/>
        </p:nvSpPr>
        <p:spPr>
          <a:xfrm>
            <a:off x="2361523" y="3434105"/>
            <a:ext cx="8001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Téléchargement de l’Archive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554DD-F052-4A82-88E4-1A152B026BCC}"/>
              </a:ext>
            </a:extLst>
          </p:cNvPr>
          <p:cNvSpPr/>
          <p:nvPr/>
        </p:nvSpPr>
        <p:spPr>
          <a:xfrm>
            <a:off x="2809950" y="4554133"/>
            <a:ext cx="7692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Décompression de l’Archive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2D882-6A11-4BA9-A598-B083C3A48D5A}"/>
              </a:ext>
            </a:extLst>
          </p:cNvPr>
          <p:cNvSpPr/>
          <p:nvPr/>
        </p:nvSpPr>
        <p:spPr>
          <a:xfrm>
            <a:off x="3311819" y="5674161"/>
            <a:ext cx="7190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Traitement du fichier XML</a:t>
            </a:r>
          </a:p>
        </p:txBody>
      </p:sp>
    </p:spTree>
    <p:extLst>
      <p:ext uri="{BB962C8B-B14F-4D97-AF65-F5344CB8AC3E}">
        <p14:creationId xmlns:p14="http://schemas.microsoft.com/office/powerpoint/2010/main" val="370298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1FC6-4E73-FFC8-4994-1F6E9177D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</p:spPr>
        <p:txBody>
          <a:bodyPr/>
          <a:lstStyle/>
          <a:p>
            <a:r>
              <a:rPr lang="en-US" dirty="0" err="1"/>
              <a:t>Étiquettes</a:t>
            </a:r>
            <a:r>
              <a:rPr lang="en-US" dirty="0"/>
              <a:t> du format PubMed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58B0-C4F0-55F4-0D65-E5F6D7671A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60768" y="1373071"/>
            <a:ext cx="4650232" cy="660011"/>
          </a:xfrm>
        </p:spPr>
        <p:txBody>
          <a:bodyPr>
            <a:noAutofit/>
          </a:bodyPr>
          <a:lstStyle/>
          <a:p>
            <a:r>
              <a:rPr lang="fr-FR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Vous pouvez retrouver toutes </a:t>
            </a:r>
            <a:r>
              <a:rPr lang="fr-FR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étiquettes sur https://pubmed.ncbi.nlm.nih.gov/help/.</a:t>
            </a:r>
            <a:endParaRPr lang="fr-FR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B17895F5-7808-849A-0748-86FC6E6CC4B1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111836532"/>
              </p:ext>
            </p:extLst>
          </p:nvPr>
        </p:nvGraphicFramePr>
        <p:xfrm>
          <a:off x="714597" y="2880435"/>
          <a:ext cx="10762805" cy="35590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76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90857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661655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2000" dirty="0"/>
                        <a:t>Étiquette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Nom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Description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AB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Résumé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Résumé en anglais tiré directement de l'article publié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85167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AU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Auteur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Auteurs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12423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CIN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Commentaire dans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Référence contenant un commentaire sur l'article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060502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DP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Date de publication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Date de publication de l'article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JT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Titre complet du journal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Titre complet du journal selon le catalogue NLM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PMID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Identifiant unique PubMed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Numéro unique attribué à chaque citation PubMed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RIN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Rétractation dans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Rétractation de l'article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000"/>
                        <a:t>TI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/>
                        <a:t>Titre</a:t>
                      </a:r>
                    </a:p>
                  </a:txBody>
                  <a:tcPr marL="90653" marR="90653" marT="45326" marB="45326" anchor="ctr"/>
                </a:tc>
                <a:tc>
                  <a:txBody>
                    <a:bodyPr/>
                    <a:lstStyle/>
                    <a:p>
                      <a:r>
                        <a:rPr lang="fr-FR" sz="2000" dirty="0"/>
                        <a:t>Titre de l'article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59328907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7606-BA55-C888-681C-0A6712DB0F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55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80AA61-7128-BE64-05B8-FBE7B97C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</p:spPr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des </a:t>
            </a:r>
            <a:r>
              <a:rPr lang="en-US" dirty="0" err="1"/>
              <a:t>étiquettes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DA3B-4EB2-F2F4-2F9B-8877E3C9A5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8EDBDBD-DFA8-EBB8-FEF3-DE8D29E7436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794072602"/>
              </p:ext>
            </p:extLst>
          </p:nvPr>
        </p:nvGraphicFramePr>
        <p:xfrm>
          <a:off x="639763" y="2835275"/>
          <a:ext cx="10960242" cy="18304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590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6590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3642092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+mj-lt"/>
                        </a:rPr>
                        <a:t>Exemple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Requête</a:t>
                      </a:r>
                      <a:r>
                        <a:rPr lang="en-US" spc="100" baseline="0" dirty="0"/>
                        <a:t> de recherche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“</a:t>
                      </a:r>
                      <a:r>
                        <a:rPr lang="en-US" spc="100" baseline="0" dirty="0" err="1"/>
                        <a:t>Valeur</a:t>
                      </a:r>
                      <a:r>
                        <a:rPr lang="en-US" spc="100" baseline="0" dirty="0"/>
                        <a:t>”[</a:t>
                      </a:r>
                      <a:r>
                        <a:rPr lang="en-US" spc="100" baseline="0" dirty="0" err="1"/>
                        <a:t>étiquette</a:t>
                      </a:r>
                      <a:r>
                        <a:rPr lang="en-US" spc="100" baseline="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"patient-physician relationship"[TI]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Extraction des </a:t>
                      </a:r>
                      <a:r>
                        <a:rPr lang="en-US" spc="100" baseline="0" dirty="0" err="1"/>
                        <a:t>données</a:t>
                      </a:r>
                      <a:r>
                        <a:rPr lang="en-US" spc="100" baseline="0" dirty="0"/>
                        <a:t> de </a:t>
                      </a:r>
                      <a:r>
                        <a:rPr lang="en-US" spc="100" baseline="0" dirty="0" err="1"/>
                        <a:t>BioPython</a:t>
                      </a:r>
                      <a:endParaRPr lang="en-US" spc="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pc="100" baseline="0" dirty="0"/>
                        <a:t>next(</a:t>
                      </a:r>
                      <a:r>
                        <a:rPr lang="en-US" spc="100" baseline="0" dirty="0" err="1"/>
                        <a:t>Medline.parse</a:t>
                      </a:r>
                      <a:r>
                        <a:rPr lang="en-US" spc="100" baseline="0" dirty="0"/>
                        <a:t>(handle))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["TI"]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metadata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["TI"]</a:t>
                      </a:r>
                      <a:endParaRPr lang="en-US" spc="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083C3D17-7A48-4E90-9DCD-E5B5A490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50"/>
          <a:stretch/>
        </p:blipFill>
        <p:spPr>
          <a:xfrm>
            <a:off x="2189224" y="4843293"/>
            <a:ext cx="7861320" cy="16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8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80AA61-7128-BE64-05B8-FBE7B97C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</p:spPr>
        <p:txBody>
          <a:bodyPr/>
          <a:lstStyle/>
          <a:p>
            <a:r>
              <a:rPr lang="en-US" dirty="0" err="1"/>
              <a:t>Modèles</a:t>
            </a:r>
            <a:r>
              <a:rPr lang="en-US" dirty="0"/>
              <a:t> de </a:t>
            </a:r>
            <a:r>
              <a:rPr lang="en-US" dirty="0" err="1"/>
              <a:t>langage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DA3B-4EB2-F2F4-2F9B-8877E3C9A5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0D68B8-13C3-4C06-80C5-F32C6856642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7025316" cy="336499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Une nouvelle vague qui monte en masse dès l’apparition de </a:t>
            </a:r>
            <a:r>
              <a:rPr lang="fr-FR" dirty="0" err="1"/>
              <a:t>ChatGPT</a:t>
            </a:r>
            <a:r>
              <a:rPr lang="fr-FR" dirty="0"/>
              <a:t> en 2023.</a:t>
            </a:r>
          </a:p>
          <a:p>
            <a:r>
              <a:rPr lang="fr-FR" b="0" dirty="0"/>
              <a:t>C’est un modèle probabiliste conversationnel qui complète une discussion en se basant sur des données d’entrainement.</a:t>
            </a:r>
          </a:p>
          <a:p>
            <a:r>
              <a:rPr lang="fr-FR" b="0" dirty="0"/>
              <a:t>L’utilisation informatisée des grands modèles de langage comme </a:t>
            </a:r>
            <a:r>
              <a:rPr lang="fr-FR" b="0" dirty="0" err="1"/>
              <a:t>ChatGPT</a:t>
            </a:r>
            <a:r>
              <a:rPr lang="fr-FR" b="0" dirty="0"/>
              <a:t>, Claude, Gemini et d’autres est plafonnée à un certain nombre de requêtes.</a:t>
            </a:r>
          </a:p>
          <a:p>
            <a:r>
              <a:rPr lang="fr-FR" b="0" dirty="0"/>
              <a:t>Par contre, il existe des petits modèles de langage qui peuvent être stockés dans moins que 16 Go. Ces modèles peuvent être utilisés par une machine locale sans recours à un intermédiaire.</a:t>
            </a:r>
          </a:p>
          <a:p>
            <a:r>
              <a:rPr lang="fr-FR" b="0" dirty="0"/>
              <a:t>L’utilisation de ces modèles requiert l’utilisation d’une carte graphique performante (GPU) et une bibliothèque Python nommée </a:t>
            </a:r>
            <a:r>
              <a:rPr lang="fr-FR" b="0" dirty="0" err="1"/>
              <a:t>Llama</a:t>
            </a:r>
            <a:r>
              <a:rPr lang="fr-FR" b="0" dirty="0"/>
              <a:t>-</a:t>
            </a:r>
            <a:r>
              <a:rPr lang="fr-FR" b="0" dirty="0" err="1"/>
              <a:t>cpp</a:t>
            </a:r>
            <a:r>
              <a:rPr lang="fr-FR" b="0" dirty="0"/>
              <a:t>-python.</a:t>
            </a:r>
          </a:p>
        </p:txBody>
      </p:sp>
      <p:pic>
        <p:nvPicPr>
          <p:cNvPr id="4098" name="Picture 2" descr="Llm Images – Browse 16,706 Stock Photos, Vectors, and Video ...">
            <a:extLst>
              <a:ext uri="{FF2B5EF4-FFF2-40B4-BE49-F238E27FC236}">
                <a16:creationId xmlns:a16="http://schemas.microsoft.com/office/drawing/2014/main" id="{9FFC555D-876C-4FF5-958F-A0605885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369" y="277063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21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9536"/>
            <a:ext cx="10308779" cy="1639937"/>
          </a:xfrm>
        </p:spPr>
        <p:txBody>
          <a:bodyPr/>
          <a:lstStyle/>
          <a:p>
            <a:r>
              <a:rPr lang="en-US" dirty="0" err="1"/>
              <a:t>Passons</a:t>
            </a:r>
            <a:r>
              <a:rPr lang="en-US" dirty="0"/>
              <a:t> à la </a:t>
            </a:r>
            <a:r>
              <a:rPr lang="en-US" dirty="0" err="1"/>
              <a:t>pratique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7A2F46-CF06-E88E-9AFE-E1363F3949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5645934" cy="3191256"/>
          </a:xfrm>
        </p:spPr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tutoriel</a:t>
            </a:r>
            <a:endParaRPr lang="en-US" dirty="0"/>
          </a:p>
          <a:p>
            <a:pPr lvl="1"/>
            <a:r>
              <a:rPr lang="fr-FR" b="1" dirty="0"/>
              <a:t>Atelier 1 :</a:t>
            </a:r>
            <a:r>
              <a:rPr lang="fr-FR" dirty="0"/>
              <a:t> Extraire des métadonnées bibliographiques de PubMed en utilisant </a:t>
            </a:r>
            <a:r>
              <a:rPr lang="fr-FR" dirty="0" err="1"/>
              <a:t>BioPython</a:t>
            </a:r>
            <a:r>
              <a:rPr lang="fr-FR" dirty="0"/>
              <a:t>. </a:t>
            </a:r>
          </a:p>
          <a:p>
            <a:pPr lvl="1"/>
            <a:r>
              <a:rPr lang="fr-FR" b="1" dirty="0"/>
              <a:t>Atelier 2 :</a:t>
            </a:r>
            <a:r>
              <a:rPr lang="fr-FR" dirty="0"/>
              <a:t> Traiter des textes intégraux de PubMed Central en utilisant le dump de PubMed Central. </a:t>
            </a:r>
          </a:p>
          <a:p>
            <a:pPr lvl="1"/>
            <a:r>
              <a:rPr lang="fr-FR" b="1" dirty="0"/>
              <a:t>Atelier 3 :</a:t>
            </a:r>
            <a:r>
              <a:rPr lang="fr-FR" dirty="0"/>
              <a:t> Traiter des données en utilisant des modèles de langage de petite taille et </a:t>
            </a:r>
            <a:r>
              <a:rPr lang="fr-FR" dirty="0" err="1"/>
              <a:t>Llama</a:t>
            </a:r>
            <a:r>
              <a:rPr lang="fr-FR" dirty="0"/>
              <a:t>-</a:t>
            </a:r>
            <a:r>
              <a:rPr lang="fr-FR" dirty="0" err="1"/>
              <a:t>cpp</a:t>
            </a:r>
            <a:r>
              <a:rPr lang="fr-FR" dirty="0"/>
              <a:t>-python.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DCD725-C2FC-4E79-A33B-3372880E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00" y="2811830"/>
            <a:ext cx="3093396" cy="30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04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BFA8449-61BE-6A34-3690-BAEEC5A5A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3333" r="2470"/>
          <a:stretch/>
        </p:blipFill>
        <p:spPr>
          <a:xfrm>
            <a:off x="3530600" y="12700"/>
            <a:ext cx="8661400" cy="686335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</p:spPr>
        <p:txBody>
          <a:bodyPr/>
          <a:lstStyle/>
          <a:p>
            <a:r>
              <a:rPr lang="en-US" dirty="0"/>
              <a:t>Merci pour </a:t>
            </a:r>
            <a:r>
              <a:rPr lang="en-US" dirty="0" err="1"/>
              <a:t>votre</a:t>
            </a:r>
            <a:r>
              <a:rPr lang="en-US" dirty="0"/>
              <a:t> attention</a:t>
            </a:r>
          </a:p>
        </p:txBody>
      </p:sp>
      <p:pic>
        <p:nvPicPr>
          <p:cNvPr id="6146" name="Picture 2" descr="Université de Sfax">
            <a:extLst>
              <a:ext uri="{FF2B5EF4-FFF2-40B4-BE49-F238E27FC236}">
                <a16:creationId xmlns:a16="http://schemas.microsoft.com/office/drawing/2014/main" id="{2A1480CF-8875-43F5-8888-E621D6405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386508"/>
            <a:ext cx="2460625" cy="25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top of bridge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04" y="0"/>
            <a:ext cx="10585637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r="34291"/>
          <a:stretch/>
        </p:blipFill>
        <p:spPr>
          <a:xfrm>
            <a:off x="-1" y="1"/>
            <a:ext cx="10590029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Informatique </a:t>
            </a:r>
            <a:r>
              <a:rPr lang="en-US" dirty="0" err="1"/>
              <a:t>Médicale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Un </a:t>
            </a:r>
            <a:r>
              <a:rPr lang="en-US" sz="2400" spc="100" dirty="0" err="1"/>
              <a:t>domaine</a:t>
            </a:r>
            <a:r>
              <a:rPr lang="en-US" sz="2400" spc="100" dirty="0"/>
              <a:t> </a:t>
            </a:r>
            <a:r>
              <a:rPr lang="en-US" sz="2400" spc="100" dirty="0" err="1"/>
              <a:t>d’expansion</a:t>
            </a:r>
            <a:r>
              <a:rPr lang="en-US" sz="2400" spc="100" dirty="0"/>
              <a:t> </a:t>
            </a:r>
            <a:r>
              <a:rPr lang="en-US" sz="2400" spc="100" dirty="0" err="1"/>
              <a:t>rapide</a:t>
            </a:r>
            <a:endParaRPr lang="en-US" sz="2400" spc="100" dirty="0"/>
          </a:p>
        </p:txBody>
      </p:sp>
    </p:spTree>
    <p:extLst>
      <p:ext uri="{BB962C8B-B14F-4D97-AF65-F5344CB8AC3E}">
        <p14:creationId xmlns:p14="http://schemas.microsoft.com/office/powerpoint/2010/main" val="65788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/>
          <a:lstStyle/>
          <a:p>
            <a:r>
              <a:rPr lang="en-US" dirty="0"/>
              <a:t>Informatique </a:t>
            </a:r>
            <a:r>
              <a:rPr lang="en-US" dirty="0" err="1"/>
              <a:t>médicale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>
            <a:normAutofit/>
          </a:bodyPr>
          <a:lstStyle/>
          <a:p>
            <a:r>
              <a:rPr lang="en-US" dirty="0" err="1"/>
              <a:t>Branche</a:t>
            </a:r>
            <a:r>
              <a:rPr lang="en-US" dirty="0"/>
              <a:t> de </a:t>
            </a:r>
            <a:r>
              <a:rPr lang="en-US" dirty="0" err="1"/>
              <a:t>l’Informatique</a:t>
            </a:r>
            <a:r>
              <a:rPr lang="en-US" dirty="0"/>
              <a:t> </a:t>
            </a:r>
            <a:r>
              <a:rPr lang="en-US" dirty="0" err="1"/>
              <a:t>Biomédicale</a:t>
            </a:r>
            <a:endParaRPr lang="en-US" dirty="0"/>
          </a:p>
          <a:p>
            <a:pPr lvl="1"/>
            <a:r>
              <a:rPr lang="en-US" dirty="0" err="1"/>
              <a:t>Évolution</a:t>
            </a:r>
            <a:r>
              <a:rPr lang="en-US" dirty="0"/>
              <a:t> </a:t>
            </a:r>
            <a:r>
              <a:rPr lang="en-US" dirty="0" err="1"/>
              <a:t>exponentielle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rapport avec les </a:t>
            </a:r>
            <a:r>
              <a:rPr lang="en-US" dirty="0" err="1"/>
              <a:t>dernières</a:t>
            </a:r>
            <a:r>
              <a:rPr lang="en-US" dirty="0"/>
              <a:t> </a:t>
            </a:r>
            <a:r>
              <a:rPr lang="en-US" dirty="0" err="1"/>
              <a:t>avancées</a:t>
            </a:r>
            <a:r>
              <a:rPr lang="en-US" dirty="0"/>
              <a:t> de </a:t>
            </a:r>
            <a:r>
              <a:rPr lang="en-US" dirty="0" err="1"/>
              <a:t>l’Intelligence</a:t>
            </a:r>
            <a:r>
              <a:rPr lang="en-US" dirty="0"/>
              <a:t> </a:t>
            </a:r>
            <a:r>
              <a:rPr lang="en-US" dirty="0" err="1"/>
              <a:t>Artificielle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S’intéresse</a:t>
            </a:r>
            <a:r>
              <a:rPr lang="en-US" dirty="0"/>
              <a:t> aux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manipulées</a:t>
            </a:r>
            <a:r>
              <a:rPr lang="en-US" dirty="0"/>
              <a:t> de </a:t>
            </a:r>
            <a:r>
              <a:rPr lang="en-US" dirty="0" err="1"/>
              <a:t>façon</a:t>
            </a:r>
            <a:r>
              <a:rPr lang="en-US" dirty="0"/>
              <a:t> </a:t>
            </a:r>
            <a:r>
              <a:rPr lang="en-US" dirty="0" err="1"/>
              <a:t>régulière</a:t>
            </a:r>
            <a:r>
              <a:rPr lang="en-US" dirty="0"/>
              <a:t> par les Médecins.</a:t>
            </a:r>
          </a:p>
          <a:p>
            <a:pPr lvl="1"/>
            <a:r>
              <a:rPr lang="en-US" dirty="0" err="1"/>
              <a:t>Essaie</a:t>
            </a:r>
            <a:r>
              <a:rPr lang="en-US" dirty="0"/>
              <a:t> </a:t>
            </a:r>
            <a:r>
              <a:rPr lang="en-US" dirty="0" err="1"/>
              <a:t>d’apporter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aide à la </a:t>
            </a:r>
            <a:r>
              <a:rPr lang="en-US" dirty="0" err="1"/>
              <a:t>décision</a:t>
            </a:r>
            <a:r>
              <a:rPr lang="en-US" dirty="0"/>
              <a:t> </a:t>
            </a:r>
            <a:r>
              <a:rPr lang="en-US" dirty="0" err="1"/>
              <a:t>clinique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Cherche</a:t>
            </a:r>
            <a:r>
              <a:rPr lang="en-US" dirty="0"/>
              <a:t> à </a:t>
            </a:r>
            <a:r>
              <a:rPr lang="en-US" dirty="0" err="1"/>
              <a:t>automatiser</a:t>
            </a:r>
            <a:r>
              <a:rPr lang="en-US" dirty="0"/>
              <a:t> </a:t>
            </a:r>
            <a:r>
              <a:rPr lang="en-US" dirty="0" err="1"/>
              <a:t>quelques</a:t>
            </a:r>
            <a:r>
              <a:rPr lang="en-US" dirty="0"/>
              <a:t> </a:t>
            </a:r>
            <a:r>
              <a:rPr lang="en-US" dirty="0" err="1"/>
              <a:t>tâches</a:t>
            </a:r>
            <a:r>
              <a:rPr lang="en-US" dirty="0"/>
              <a:t> </a:t>
            </a:r>
            <a:r>
              <a:rPr lang="en-US" dirty="0" err="1"/>
              <a:t>biomédicales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précision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Informatique biomédicale (INFOMED) - Université Sorbonne - Master Santé">
            <a:extLst>
              <a:ext uri="{FF2B5EF4-FFF2-40B4-BE49-F238E27FC236}">
                <a16:creationId xmlns:a16="http://schemas.microsoft.com/office/drawing/2014/main" id="{0E95CB87-0F5E-4EF7-9B3B-3F285732A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1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3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80AA61-7128-BE64-05B8-FBE7B97C4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</p:spPr>
        <p:txBody>
          <a:bodyPr/>
          <a:lstStyle/>
          <a:p>
            <a:r>
              <a:rPr lang="en-US" dirty="0"/>
              <a:t>Place Dans </a:t>
            </a:r>
            <a:r>
              <a:rPr lang="en-US" dirty="0" err="1"/>
              <a:t>l’Informatique</a:t>
            </a:r>
            <a:r>
              <a:rPr lang="en-US" dirty="0"/>
              <a:t> </a:t>
            </a:r>
            <a:r>
              <a:rPr lang="en-US" dirty="0" err="1"/>
              <a:t>biomédicale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DA3B-4EB2-F2F4-2F9B-8877E3C9A5F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8EDBDBD-DFA8-EBB8-FEF3-DE8D29E74368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93799177"/>
              </p:ext>
            </p:extLst>
          </p:nvPr>
        </p:nvGraphicFramePr>
        <p:xfrm>
          <a:off x="639762" y="2679630"/>
          <a:ext cx="10965836" cy="39714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915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459145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4475224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+mj-lt"/>
                        </a:rPr>
                        <a:t>Niveau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Domaine </a:t>
                      </a:r>
                      <a:r>
                        <a:rPr lang="en-US" b="1" dirty="0" err="1">
                          <a:latin typeface="+mj-lt"/>
                        </a:rPr>
                        <a:t>médical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Informatique </a:t>
                      </a:r>
                      <a:r>
                        <a:rPr lang="en-US" b="1" dirty="0" err="1">
                          <a:latin typeface="+mj-lt"/>
                        </a:rPr>
                        <a:t>biomédicale</a:t>
                      </a:r>
                      <a:endParaRPr lang="en-US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Santé </a:t>
                      </a:r>
                      <a:r>
                        <a:rPr lang="en-US" spc="100" baseline="0" dirty="0" err="1"/>
                        <a:t>Publique</a:t>
                      </a:r>
                      <a:endParaRPr lang="en-US" spc="100" baseline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spc="100" baseline="0" dirty="0">
                          <a:solidFill>
                            <a:srgbClr val="00B050"/>
                          </a:solidFill>
                        </a:rPr>
                        <a:t>Informatique </a:t>
                      </a:r>
                      <a:r>
                        <a:rPr lang="en-US" b="1" spc="100" baseline="0" dirty="0" err="1">
                          <a:solidFill>
                            <a:srgbClr val="00B050"/>
                          </a:solidFill>
                        </a:rPr>
                        <a:t>Médicale</a:t>
                      </a:r>
                      <a:endParaRPr lang="en-US" b="1" spc="100" baseline="0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r>
                        <a:rPr lang="en-US" b="1" spc="100" baseline="0" dirty="0">
                          <a:solidFill>
                            <a:srgbClr val="00B050"/>
                          </a:solidFill>
                        </a:rPr>
                        <a:t>(</a:t>
                      </a:r>
                      <a:r>
                        <a:rPr lang="en-US" b="1" spc="100" baseline="0" dirty="0" err="1">
                          <a:solidFill>
                            <a:srgbClr val="00B050"/>
                          </a:solidFill>
                        </a:rPr>
                        <a:t>Épidemiologie</a:t>
                      </a:r>
                      <a:r>
                        <a:rPr lang="en-US" b="1" spc="100" baseline="0" dirty="0">
                          <a:solidFill>
                            <a:srgbClr val="00B050"/>
                          </a:solidFill>
                        </a:rPr>
                        <a:t> et </a:t>
                      </a:r>
                      <a:r>
                        <a:rPr lang="en-US" b="1" spc="100" baseline="0" dirty="0" err="1">
                          <a:solidFill>
                            <a:srgbClr val="00B050"/>
                          </a:solidFill>
                        </a:rPr>
                        <a:t>Données</a:t>
                      </a:r>
                      <a:r>
                        <a:rPr lang="en-US" b="1" spc="100" baseline="0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b="1" spc="100" baseline="0" dirty="0" err="1">
                          <a:solidFill>
                            <a:srgbClr val="00B050"/>
                          </a:solidFill>
                        </a:rPr>
                        <a:t>Cliniques</a:t>
                      </a:r>
                      <a:r>
                        <a:rPr lang="en-US" b="1" spc="100" baseline="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Individu</a:t>
                      </a:r>
                      <a:endParaRPr lang="en-US" spc="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Médecine</a:t>
                      </a:r>
                      <a:r>
                        <a:rPr lang="en-US" spc="100" baseline="0" dirty="0"/>
                        <a:t> Clinique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pc="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Tissu</a:t>
                      </a:r>
                      <a:r>
                        <a:rPr lang="en-US" spc="100" baseline="0" dirty="0"/>
                        <a:t>, </a:t>
                      </a:r>
                      <a:r>
                        <a:rPr lang="en-US" spc="100" baseline="0" dirty="0" err="1"/>
                        <a:t>Organe</a:t>
                      </a:r>
                      <a:endParaRPr lang="en-US" spc="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Physiologie</a:t>
                      </a:r>
                      <a:r>
                        <a:rPr lang="en-US" spc="100" baseline="0" dirty="0"/>
                        <a:t> et </a:t>
                      </a:r>
                      <a:r>
                        <a:rPr lang="en-US" spc="100" baseline="0" dirty="0" err="1"/>
                        <a:t>Anatomie</a:t>
                      </a:r>
                      <a:endParaRPr lang="en-US" spc="100" baseline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pc="100" baseline="0" dirty="0"/>
                        <a:t>Informatique </a:t>
                      </a:r>
                      <a:r>
                        <a:rPr lang="en-US" spc="100" baseline="0" dirty="0" err="1"/>
                        <a:t>Médicale</a:t>
                      </a:r>
                      <a:endParaRPr lang="en-US" spc="100" baseline="0" dirty="0"/>
                    </a:p>
                    <a:p>
                      <a:pPr algn="ctr"/>
                      <a:r>
                        <a:rPr lang="en-US" spc="100" baseline="0" dirty="0"/>
                        <a:t>(Images </a:t>
                      </a:r>
                      <a:r>
                        <a:rPr lang="en-US" spc="100" baseline="0" dirty="0" err="1"/>
                        <a:t>Biomédicales</a:t>
                      </a:r>
                      <a:r>
                        <a:rPr lang="en-US" spc="100" baseline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50321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Cellule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Biologie</a:t>
                      </a:r>
                      <a:r>
                        <a:rPr lang="en-US" spc="100" baseline="0" dirty="0"/>
                        <a:t> </a:t>
                      </a:r>
                      <a:r>
                        <a:rPr lang="en-US" spc="100" baseline="0" dirty="0" err="1"/>
                        <a:t>Cellulaire</a:t>
                      </a:r>
                      <a:r>
                        <a:rPr lang="en-US" spc="100" baseline="0" dirty="0"/>
                        <a:t> et </a:t>
                      </a:r>
                      <a:r>
                        <a:rPr lang="en-US" spc="100" baseline="0" dirty="0" err="1"/>
                        <a:t>Histopathologie</a:t>
                      </a:r>
                      <a:endParaRPr lang="en-US" spc="100" baseline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pc="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609915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Molecule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/>
                        <a:t>OMICS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Bioinformatique</a:t>
                      </a:r>
                      <a:endParaRPr lang="en-US" spc="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289073"/>
                  </a:ext>
                </a:extLst>
              </a:tr>
              <a:tr h="609915"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Atome</a:t>
                      </a:r>
                      <a:endParaRPr lang="en-US" spc="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Nanomédecine</a:t>
                      </a:r>
                      <a:endParaRPr lang="en-US" spc="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pc="100" baseline="0" dirty="0" err="1"/>
                        <a:t>Chémoinformatique</a:t>
                      </a:r>
                      <a:endParaRPr lang="en-US" spc="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616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96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</p:spPr>
        <p:txBody>
          <a:bodyPr/>
          <a:lstStyle/>
          <a:p>
            <a:r>
              <a:rPr lang="en-US" dirty="0"/>
              <a:t>Informatique et corps </a:t>
            </a:r>
            <a:r>
              <a:rPr lang="en-US" dirty="0" err="1"/>
              <a:t>médical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86459-0C4D-D72D-7E80-6421794904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30324" y="3918451"/>
            <a:ext cx="8531352" cy="167782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Fausse</a:t>
            </a:r>
            <a:r>
              <a:rPr lang="en-US" dirty="0"/>
              <a:t> Perception 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Physician Icon Images – Browse 1,149,612 Stock Photos ...">
            <a:extLst>
              <a:ext uri="{FF2B5EF4-FFF2-40B4-BE49-F238E27FC236}">
                <a16:creationId xmlns:a16="http://schemas.microsoft.com/office/drawing/2014/main" id="{832660E3-25C4-40FA-8CB1-65914E730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80" y="2597285"/>
            <a:ext cx="1301074" cy="13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puter Icon Images – Browse 105,371,733 Stock Photos ...">
            <a:extLst>
              <a:ext uri="{FF2B5EF4-FFF2-40B4-BE49-F238E27FC236}">
                <a16:creationId xmlns:a16="http://schemas.microsoft.com/office/drawing/2014/main" id="{043B7DAD-3DDA-4F74-A5C4-1DCD0799E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70" y="2700495"/>
            <a:ext cx="1597152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9353A3D-7541-4102-B5D1-A75FB26D2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169" y="2893351"/>
            <a:ext cx="2145662" cy="1005008"/>
          </a:xfrm>
          <a:prstGeom prst="rect">
            <a:avLst/>
          </a:prstGeom>
        </p:spPr>
      </p:pic>
      <p:pic>
        <p:nvPicPr>
          <p:cNvPr id="8" name="Picture 4" descr="Computer Icon Images – Browse 105,371,733 Stock Photos ...">
            <a:extLst>
              <a:ext uri="{FF2B5EF4-FFF2-40B4-BE49-F238E27FC236}">
                <a16:creationId xmlns:a16="http://schemas.microsoft.com/office/drawing/2014/main" id="{A90304FF-3ED1-4872-9E44-003D8376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74" y="4954587"/>
            <a:ext cx="1597152" cy="11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igne Plus 5">
            <a:extLst>
              <a:ext uri="{FF2B5EF4-FFF2-40B4-BE49-F238E27FC236}">
                <a16:creationId xmlns:a16="http://schemas.microsoft.com/office/drawing/2014/main" id="{CEA370CD-B3D1-4BEA-AE9E-19DF6039AD5E}"/>
              </a:ext>
            </a:extLst>
          </p:cNvPr>
          <p:cNvSpPr/>
          <p:nvPr/>
        </p:nvSpPr>
        <p:spPr>
          <a:xfrm>
            <a:off x="4906433" y="5283674"/>
            <a:ext cx="535021" cy="53969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Physician Icon Images – Browse 1,149,612 Stock Photos ...">
            <a:extLst>
              <a:ext uri="{FF2B5EF4-FFF2-40B4-BE49-F238E27FC236}">
                <a16:creationId xmlns:a16="http://schemas.microsoft.com/office/drawing/2014/main" id="{D2A9F62E-6F44-4B54-BC35-8F8484D3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79" y="4870933"/>
            <a:ext cx="1301074" cy="13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t égal à 6">
            <a:extLst>
              <a:ext uri="{FF2B5EF4-FFF2-40B4-BE49-F238E27FC236}">
                <a16:creationId xmlns:a16="http://schemas.microsoft.com/office/drawing/2014/main" id="{CA3529C4-C172-4AF6-A612-5B120AFF8450}"/>
              </a:ext>
            </a:extLst>
          </p:cNvPr>
          <p:cNvSpPr/>
          <p:nvPr/>
        </p:nvSpPr>
        <p:spPr>
          <a:xfrm>
            <a:off x="6556435" y="5211937"/>
            <a:ext cx="651754" cy="6190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45077B7-C9A7-4BBD-8330-4927CACB9BBB}"/>
              </a:ext>
            </a:extLst>
          </p:cNvPr>
          <p:cNvSpPr txBox="1">
            <a:spLocks/>
          </p:cNvSpPr>
          <p:nvPr/>
        </p:nvSpPr>
        <p:spPr>
          <a:xfrm>
            <a:off x="1830324" y="6176283"/>
            <a:ext cx="8531352" cy="6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b="0" i="0" kern="1200" cap="none" spc="1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50"/>
                </a:solidFill>
              </a:rPr>
              <a:t>Bonne</a:t>
            </a:r>
            <a:r>
              <a:rPr lang="en-US" dirty="0"/>
              <a:t> Perception </a:t>
            </a:r>
          </a:p>
          <a:p>
            <a:endParaRPr lang="en-US" dirty="0"/>
          </a:p>
        </p:txBody>
      </p:sp>
      <p:pic>
        <p:nvPicPr>
          <p:cNvPr id="2054" name="Picture 6" descr="Success - Free shapes and symbols icons">
            <a:extLst>
              <a:ext uri="{FF2B5EF4-FFF2-40B4-BE49-F238E27FC236}">
                <a16:creationId xmlns:a16="http://schemas.microsoft.com/office/drawing/2014/main" id="{CDF74143-BFCE-4981-BFF7-BEA74638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89" y="4870933"/>
            <a:ext cx="1301074" cy="130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2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F3170-4509-4B5D-B337-3D2DE3039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6D: Ce que l’Automatisation vise à éliminer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C7540F-2F6D-46B0-AD90-77A930C7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ACAEE18-68EB-40B6-B268-4D5B42D97D71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1828800" y="2679700"/>
            <a:ext cx="85312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 err="1">
                <a:latin typeface="Bahnschrift" panose="020B0502040204020203" pitchFamily="34" charset="0"/>
              </a:rPr>
              <a:t>ull</a:t>
            </a:r>
            <a:r>
              <a:rPr lang="fr-FR" altLang="fr-FR" dirty="0">
                <a:latin typeface="Bahnschrift" panose="020B0502040204020203" pitchFamily="34" charset="0"/>
              </a:rPr>
              <a:t> → Ennuyeux, terne, monotone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>
                <a:latin typeface="Bahnschrift" panose="020B0502040204020203" pitchFamily="34" charset="0"/>
              </a:rPr>
              <a:t>irty</a:t>
            </a:r>
            <a:r>
              <a:rPr lang="fr-FR" altLang="fr-FR" dirty="0">
                <a:latin typeface="Bahnschrift" panose="020B0502040204020203" pitchFamily="34" charset="0"/>
              </a:rPr>
              <a:t> → Sale, impur, malpropre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>
                <a:latin typeface="Bahnschrift" panose="020B0502040204020203" pitchFamily="34" charset="0"/>
              </a:rPr>
              <a:t>angerous</a:t>
            </a:r>
            <a:r>
              <a:rPr lang="fr-FR" altLang="fr-FR" dirty="0">
                <a:latin typeface="Bahnschrift" panose="020B0502040204020203" pitchFamily="34" charset="0"/>
              </a:rPr>
              <a:t> → Dangereux, risqué, périlleux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 err="1">
                <a:latin typeface="Bahnschrift" panose="020B0502040204020203" pitchFamily="34" charset="0"/>
              </a:rPr>
              <a:t>eep</a:t>
            </a:r>
            <a:r>
              <a:rPr lang="fr-FR" altLang="fr-FR" dirty="0">
                <a:latin typeface="Bahnschrift" panose="020B0502040204020203" pitchFamily="34" charset="0"/>
              </a:rPr>
              <a:t> → Profond, intense, abyssal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 err="1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 err="1">
                <a:latin typeface="Bahnschrift" panose="020B0502040204020203" pitchFamily="34" charset="0"/>
              </a:rPr>
              <a:t>ear</a:t>
            </a:r>
            <a:r>
              <a:rPr lang="fr-FR" altLang="fr-FR" dirty="0">
                <a:latin typeface="Bahnschrift" panose="020B0502040204020203" pitchFamily="34" charset="0"/>
              </a:rPr>
              <a:t> → Cher, précieux, coûteux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>
                <a:solidFill>
                  <a:srgbClr val="00B050"/>
                </a:solidFill>
                <a:latin typeface="Bahnschrift" panose="020B0502040204020203" pitchFamily="34" charset="0"/>
              </a:rPr>
              <a:t>D</a:t>
            </a:r>
            <a:r>
              <a:rPr lang="fr-FR" altLang="fr-FR" b="1" dirty="0">
                <a:latin typeface="Bahnschrift" panose="020B0502040204020203" pitchFamily="34" charset="0"/>
              </a:rPr>
              <a:t>uration</a:t>
            </a:r>
            <a:r>
              <a:rPr lang="fr-FR" altLang="fr-FR" dirty="0">
                <a:latin typeface="Bahnschrift" panose="020B0502040204020203" pitchFamily="34" charset="0"/>
              </a:rPr>
              <a:t> → Durée, laps de temps, période </a:t>
            </a:r>
          </a:p>
        </p:txBody>
      </p:sp>
    </p:spTree>
    <p:extLst>
      <p:ext uri="{BB962C8B-B14F-4D97-AF65-F5344CB8AC3E}">
        <p14:creationId xmlns:p14="http://schemas.microsoft.com/office/powerpoint/2010/main" val="91343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11008"/>
          <a:stretch/>
        </p:blipFill>
        <p:spPr>
          <a:xfrm>
            <a:off x="-2" y="0"/>
            <a:ext cx="10486419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Evidence-Based Medicine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Une </a:t>
            </a:r>
            <a:r>
              <a:rPr lang="en-US" sz="2400" spc="100" dirty="0" err="1"/>
              <a:t>pratique</a:t>
            </a:r>
            <a:r>
              <a:rPr lang="en-US" sz="2400" spc="100" dirty="0"/>
              <a:t> </a:t>
            </a:r>
            <a:r>
              <a:rPr lang="en-US" sz="2400" spc="100" dirty="0" err="1"/>
              <a:t>basée</a:t>
            </a:r>
            <a:r>
              <a:rPr lang="en-US" sz="2400" spc="100" dirty="0"/>
              <a:t> sur les </a:t>
            </a:r>
            <a:r>
              <a:rPr lang="en-US" sz="2400" spc="100" dirty="0" err="1"/>
              <a:t>connaissances</a:t>
            </a:r>
            <a:endParaRPr lang="en-US" sz="2400" spc="100" dirty="0"/>
          </a:p>
        </p:txBody>
      </p:sp>
    </p:spTree>
    <p:extLst>
      <p:ext uri="{BB962C8B-B14F-4D97-AF65-F5344CB8AC3E}">
        <p14:creationId xmlns:p14="http://schemas.microsoft.com/office/powerpoint/2010/main" val="751405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A49627-BF3F-409F-AD52-1B30DD7AB3C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230e9df3-be65-4c73-a93b-d1236ebd677e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actionId="{e3267842-1a43-4873-99e9-04603a479d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5998</TotalTime>
  <Words>1096</Words>
  <Application>Microsoft Office PowerPoint</Application>
  <PresentationFormat>Grand écran</PresentationFormat>
  <Paragraphs>214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Bahnschrift</vt:lpstr>
      <vt:lpstr>Calibri</vt:lpstr>
      <vt:lpstr>Tw Cen MT</vt:lpstr>
      <vt:lpstr>Wingdings 2</vt:lpstr>
      <vt:lpstr>Custom</vt:lpstr>
      <vt:lpstr>La gestion informatisée des connaissances de PubMed et PubMed Central: Extraction</vt:lpstr>
      <vt:lpstr>Plan</vt:lpstr>
      <vt:lpstr>Introduction</vt:lpstr>
      <vt:lpstr>Informatique Médicale</vt:lpstr>
      <vt:lpstr>Informatique médicale</vt:lpstr>
      <vt:lpstr>Place Dans l’Informatique biomédicale</vt:lpstr>
      <vt:lpstr>Informatique et corps médical</vt:lpstr>
      <vt:lpstr>6D: Ce que l’Automatisation vise à éliminer</vt:lpstr>
      <vt:lpstr>Evidence-Based Medicine</vt:lpstr>
      <vt:lpstr>Evidence-Based Medicine</vt:lpstr>
      <vt:lpstr>Point Faible</vt:lpstr>
      <vt:lpstr>Revues systématiques vivantes</vt:lpstr>
      <vt:lpstr>Ingénierie des données</vt:lpstr>
      <vt:lpstr>ETL: Pipeline de données</vt:lpstr>
      <vt:lpstr>Champs d’application</vt:lpstr>
      <vt:lpstr>Ressources</vt:lpstr>
      <vt:lpstr>Bases des données bibliographiques</vt:lpstr>
      <vt:lpstr>BioPython</vt:lpstr>
      <vt:lpstr>Méthodes de traitement</vt:lpstr>
      <vt:lpstr>Principe</vt:lpstr>
      <vt:lpstr>Traitement des textes intégraux</vt:lpstr>
      <vt:lpstr>Étiquettes du format PubMed</vt:lpstr>
      <vt:lpstr>Utilisation des étiquettes</vt:lpstr>
      <vt:lpstr>Modèles de langage</vt:lpstr>
      <vt:lpstr>Passons à la pratique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Lenovo</dc:creator>
  <cp:lastModifiedBy>Lenovo</cp:lastModifiedBy>
  <cp:revision>51</cp:revision>
  <dcterms:created xsi:type="dcterms:W3CDTF">2021-09-07T04:41:26Z</dcterms:created>
  <dcterms:modified xsi:type="dcterms:W3CDTF">2025-03-16T16:18:39Z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